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8" r:id="rId1"/>
  </p:sldMasterIdLst>
  <p:notesMasterIdLst>
    <p:notesMasterId r:id="rId48"/>
  </p:notesMasterIdLst>
  <p:sldIdLst>
    <p:sldId id="256" r:id="rId2"/>
    <p:sldId id="293" r:id="rId3"/>
    <p:sldId id="294" r:id="rId4"/>
    <p:sldId id="295" r:id="rId5"/>
    <p:sldId id="296" r:id="rId6"/>
    <p:sldId id="299" r:id="rId7"/>
    <p:sldId id="300" r:id="rId8"/>
    <p:sldId id="258" r:id="rId9"/>
    <p:sldId id="259" r:id="rId10"/>
    <p:sldId id="260" r:id="rId11"/>
    <p:sldId id="261" r:id="rId12"/>
    <p:sldId id="262" r:id="rId13"/>
    <p:sldId id="263" r:id="rId14"/>
    <p:sldId id="264" r:id="rId15"/>
    <p:sldId id="265" r:id="rId16"/>
    <p:sldId id="301" r:id="rId17"/>
    <p:sldId id="302" r:id="rId18"/>
    <p:sldId id="303" r:id="rId19"/>
    <p:sldId id="304" r:id="rId20"/>
    <p:sldId id="30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90" r:id="rId34"/>
    <p:sldId id="289" r:id="rId35"/>
    <p:sldId id="279" r:id="rId36"/>
    <p:sldId id="291" r:id="rId37"/>
    <p:sldId id="282" r:id="rId38"/>
    <p:sldId id="283" r:id="rId39"/>
    <p:sldId id="292" r:id="rId40"/>
    <p:sldId id="285" r:id="rId41"/>
    <p:sldId id="286" r:id="rId42"/>
    <p:sldId id="287" r:id="rId43"/>
    <p:sldId id="288" r:id="rId44"/>
    <p:sldId id="297" r:id="rId45"/>
    <p:sldId id="298" r:id="rId46"/>
    <p:sldId id="257" r:id="rId47"/>
  </p:sldIdLst>
  <p:sldSz cx="12192000" cy="6858000"/>
  <p:notesSz cx="6858000" cy="21526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2A4E9-3643-4524-A4B2-D49538013CC8}" v="1" dt="2019-09-22T14:09:39.708"/>
    <p1510:client id="{ED2D2374-17F1-2D43-A44D-FFC9BBA56EAD}" v="3" dt="2018-11-27T13:03:13.7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21"/>
    <p:restoredTop sz="94685"/>
  </p:normalViewPr>
  <p:slideViewPr>
    <p:cSldViewPr snapToGrid="0" snapToObjects="1">
      <p:cViewPr varScale="1">
        <p:scale>
          <a:sx n="124" d="100"/>
          <a:sy n="124" d="100"/>
        </p:scale>
        <p:origin x="1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SON Max" userId="S::s1524409@ed.ac.uk::955f2181-29bf-4084-b390-723ad86b5738" providerId="AD" clId="Web-{18111C36-9839-43C8-8DA4-65C4E84634B7}"/>
    <pc:docChg chg="modSld">
      <pc:chgData name="BENSON Max" userId="S::s1524409@ed.ac.uk::955f2181-29bf-4084-b390-723ad86b5738" providerId="AD" clId="Web-{18111C36-9839-43C8-8DA4-65C4E84634B7}" dt="2018-11-28T12:40:01.490" v="125"/>
      <pc:docMkLst>
        <pc:docMk/>
      </pc:docMkLst>
      <pc:sldChg chg="modNotes">
        <pc:chgData name="BENSON Max" userId="S::s1524409@ed.ac.uk::955f2181-29bf-4084-b390-723ad86b5738" providerId="AD" clId="Web-{18111C36-9839-43C8-8DA4-65C4E84634B7}" dt="2018-11-28T12:30:06.856" v="1"/>
        <pc:sldMkLst>
          <pc:docMk/>
          <pc:sldMk cId="3404659009" sldId="293"/>
        </pc:sldMkLst>
      </pc:sldChg>
      <pc:sldChg chg="modNotes">
        <pc:chgData name="BENSON Max" userId="S::s1524409@ed.ac.uk::955f2181-29bf-4084-b390-723ad86b5738" providerId="AD" clId="Web-{18111C36-9839-43C8-8DA4-65C4E84634B7}" dt="2018-11-28T12:33:14.102" v="22"/>
        <pc:sldMkLst>
          <pc:docMk/>
          <pc:sldMk cId="1583816348" sldId="294"/>
        </pc:sldMkLst>
      </pc:sldChg>
      <pc:sldChg chg="modNotes">
        <pc:chgData name="BENSON Max" userId="S::s1524409@ed.ac.uk::955f2181-29bf-4084-b390-723ad86b5738" providerId="AD" clId="Web-{18111C36-9839-43C8-8DA4-65C4E84634B7}" dt="2018-11-28T12:35:08.899" v="79"/>
        <pc:sldMkLst>
          <pc:docMk/>
          <pc:sldMk cId="3739564649" sldId="295"/>
        </pc:sldMkLst>
      </pc:sldChg>
      <pc:sldChg chg="modNotes">
        <pc:chgData name="BENSON Max" userId="S::s1524409@ed.ac.uk::955f2181-29bf-4084-b390-723ad86b5738" providerId="AD" clId="Web-{18111C36-9839-43C8-8DA4-65C4E84634B7}" dt="2018-11-28T12:35:43.476" v="95"/>
        <pc:sldMkLst>
          <pc:docMk/>
          <pc:sldMk cId="4030439243" sldId="296"/>
        </pc:sldMkLst>
      </pc:sldChg>
      <pc:sldChg chg="modNotes">
        <pc:chgData name="BENSON Max" userId="S::s1524409@ed.ac.uk::955f2181-29bf-4084-b390-723ad86b5738" providerId="AD" clId="Web-{18111C36-9839-43C8-8DA4-65C4E84634B7}" dt="2018-11-28T12:36:57.679" v="106"/>
        <pc:sldMkLst>
          <pc:docMk/>
          <pc:sldMk cId="4153416901" sldId="299"/>
        </pc:sldMkLst>
      </pc:sldChg>
      <pc:sldChg chg="modNotes">
        <pc:chgData name="BENSON Max" userId="S::s1524409@ed.ac.uk::955f2181-29bf-4084-b390-723ad86b5738" providerId="AD" clId="Web-{18111C36-9839-43C8-8DA4-65C4E84634B7}" dt="2018-11-28T12:40:01.490" v="125"/>
        <pc:sldMkLst>
          <pc:docMk/>
          <pc:sldMk cId="2141557067" sldId="300"/>
        </pc:sldMkLst>
      </pc:sldChg>
    </pc:docChg>
  </pc:docChgLst>
  <pc:docChgLst>
    <pc:chgData name="RAHME Maurice" userId="S::s1557582@ed.ac.uk::e5337da2-f94d-41f2-a81f-4973c8aba4a6" providerId="AD" clId="Web-{44B2A4E9-3643-4524-A4B2-D49538013CC8}"/>
    <pc:docChg chg="modSld">
      <pc:chgData name="RAHME Maurice" userId="S::s1557582@ed.ac.uk::e5337da2-f94d-41f2-a81f-4973c8aba4a6" providerId="AD" clId="Web-{44B2A4E9-3643-4524-A4B2-D49538013CC8}" dt="2019-09-22T14:09:39.708" v="0" actId="1076"/>
      <pc:docMkLst>
        <pc:docMk/>
      </pc:docMkLst>
      <pc:sldChg chg="modSp">
        <pc:chgData name="RAHME Maurice" userId="S::s1557582@ed.ac.uk::e5337da2-f94d-41f2-a81f-4973c8aba4a6" providerId="AD" clId="Web-{44B2A4E9-3643-4524-A4B2-D49538013CC8}" dt="2019-09-22T14:09:39.708" v="0" actId="1076"/>
        <pc:sldMkLst>
          <pc:docMk/>
          <pc:sldMk cId="270973098" sldId="298"/>
        </pc:sldMkLst>
        <pc:spChg chg="mod">
          <ac:chgData name="RAHME Maurice" userId="S::s1557582@ed.ac.uk::e5337da2-f94d-41f2-a81f-4973c8aba4a6" providerId="AD" clId="Web-{44B2A4E9-3643-4524-A4B2-D49538013CC8}" dt="2019-09-22T14:09:39.708" v="0" actId="1076"/>
          <ac:spMkLst>
            <pc:docMk/>
            <pc:sldMk cId="270973098" sldId="298"/>
            <ac:spMk id="3" creationId="{991731F7-7D2A-4937-B83D-239FFC3FC906}"/>
          </ac:spMkLst>
        </pc:spChg>
      </pc:sldChg>
    </pc:docChg>
  </pc:docChgLst>
  <pc:docChgLst>
    <pc:chgData name="XUE Yidan" userId="410db0cd-c445-4cae-9855-320dcfce9c43" providerId="ADAL" clId="{5A5CA542-B7D2-A24A-9881-3BD7D4164444}"/>
    <pc:docChg chg="modSld">
      <pc:chgData name="XUE Yidan" userId="410db0cd-c445-4cae-9855-320dcfce9c43" providerId="ADAL" clId="{5A5CA542-B7D2-A24A-9881-3BD7D4164444}" dt="2018-11-27T21:48:40.906" v="0" actId="1076"/>
      <pc:docMkLst>
        <pc:docMk/>
      </pc:docMkLst>
      <pc:sldChg chg="modSp">
        <pc:chgData name="XUE Yidan" userId="410db0cd-c445-4cae-9855-320dcfce9c43" providerId="ADAL" clId="{5A5CA542-B7D2-A24A-9881-3BD7D4164444}" dt="2018-11-27T21:48:40.906" v="0" actId="1076"/>
        <pc:sldMkLst>
          <pc:docMk/>
          <pc:sldMk cId="3762380532" sldId="268"/>
        </pc:sldMkLst>
        <pc:spChg chg="mod">
          <ac:chgData name="XUE Yidan" userId="410db0cd-c445-4cae-9855-320dcfce9c43" providerId="ADAL" clId="{5A5CA542-B7D2-A24A-9881-3BD7D4164444}" dt="2018-11-27T21:48:40.906" v="0" actId="1076"/>
          <ac:spMkLst>
            <pc:docMk/>
            <pc:sldMk cId="3762380532" sldId="268"/>
            <ac:spMk id="57" creationId="{FA60DFD6-7558-504E-A8A2-F06D7CAC730C}"/>
          </ac:spMkLst>
        </pc:spChg>
      </pc:sldChg>
    </pc:docChg>
  </pc:docChgLst>
  <pc:docChgLst>
    <pc:chgData name="Emil Hansen" userId="a29920c0-5e80-43f2-b255-925e1ddc94b3" providerId="ADAL" clId="{ED2D2374-17F1-2D43-A44D-FFC9BBA56EAD}"/>
    <pc:docChg chg="modSld">
      <pc:chgData name="Emil Hansen" userId="a29920c0-5e80-43f2-b255-925e1ddc94b3" providerId="ADAL" clId="{ED2D2374-17F1-2D43-A44D-FFC9BBA56EAD}" dt="2018-11-27T13:03:33.127" v="86" actId="732"/>
      <pc:docMkLst>
        <pc:docMk/>
      </pc:docMkLst>
      <pc:sldChg chg="modSp">
        <pc:chgData name="Emil Hansen" userId="a29920c0-5e80-43f2-b255-925e1ddc94b3" providerId="ADAL" clId="{ED2D2374-17F1-2D43-A44D-FFC9BBA56EAD}" dt="2018-11-27T13:02:38.005" v="79" actId="20577"/>
        <pc:sldMkLst>
          <pc:docMk/>
          <pc:sldMk cId="1306283972" sldId="259"/>
        </pc:sldMkLst>
        <pc:spChg chg="mod">
          <ac:chgData name="Emil Hansen" userId="a29920c0-5e80-43f2-b255-925e1ddc94b3" providerId="ADAL" clId="{ED2D2374-17F1-2D43-A44D-FFC9BBA56EAD}" dt="2018-11-27T13:02:38.005" v="79" actId="20577"/>
          <ac:spMkLst>
            <pc:docMk/>
            <pc:sldMk cId="1306283972" sldId="259"/>
            <ac:spMk id="3" creationId="{C9DA1427-1EA4-0448-8F8B-3935D292B37C}"/>
          </ac:spMkLst>
        </pc:spChg>
      </pc:sldChg>
      <pc:sldChg chg="modSp">
        <pc:chgData name="Emil Hansen" userId="a29920c0-5e80-43f2-b255-925e1ddc94b3" providerId="ADAL" clId="{ED2D2374-17F1-2D43-A44D-FFC9BBA56EAD}" dt="2018-11-27T13:02:04.545" v="48" actId="20577"/>
        <pc:sldMkLst>
          <pc:docMk/>
          <pc:sldMk cId="1556810490" sldId="262"/>
        </pc:sldMkLst>
        <pc:spChg chg="mod">
          <ac:chgData name="Emil Hansen" userId="a29920c0-5e80-43f2-b255-925e1ddc94b3" providerId="ADAL" clId="{ED2D2374-17F1-2D43-A44D-FFC9BBA56EAD}" dt="2018-11-27T13:02:04.545" v="48" actId="20577"/>
          <ac:spMkLst>
            <pc:docMk/>
            <pc:sldMk cId="1556810490" sldId="262"/>
            <ac:spMk id="2" creationId="{069E5472-0A3E-8841-8D7F-A896B06DF62A}"/>
          </ac:spMkLst>
        </pc:spChg>
        <pc:spChg chg="mod">
          <ac:chgData name="Emil Hansen" userId="a29920c0-5e80-43f2-b255-925e1ddc94b3" providerId="ADAL" clId="{ED2D2374-17F1-2D43-A44D-FFC9BBA56EAD}" dt="2018-11-27T13:01:57.322" v="46" actId="20577"/>
          <ac:spMkLst>
            <pc:docMk/>
            <pc:sldMk cId="1556810490" sldId="262"/>
            <ac:spMk id="3" creationId="{92F6F523-31BB-B845-8652-043736A31E64}"/>
          </ac:spMkLst>
        </pc:spChg>
      </pc:sldChg>
      <pc:sldChg chg="modSp">
        <pc:chgData name="Emil Hansen" userId="a29920c0-5e80-43f2-b255-925e1ddc94b3" providerId="ADAL" clId="{ED2D2374-17F1-2D43-A44D-FFC9BBA56EAD}" dt="2018-11-27T13:01:46.706" v="16" actId="20577"/>
        <pc:sldMkLst>
          <pc:docMk/>
          <pc:sldMk cId="2886288190" sldId="263"/>
        </pc:sldMkLst>
        <pc:spChg chg="mod">
          <ac:chgData name="Emil Hansen" userId="a29920c0-5e80-43f2-b255-925e1ddc94b3" providerId="ADAL" clId="{ED2D2374-17F1-2D43-A44D-FFC9BBA56EAD}" dt="2018-11-27T13:01:46.706" v="16" actId="20577"/>
          <ac:spMkLst>
            <pc:docMk/>
            <pc:sldMk cId="2886288190" sldId="263"/>
            <ac:spMk id="7" creationId="{2D8311EB-4AD1-6249-B75D-B65C957B78C7}"/>
          </ac:spMkLst>
        </pc:spChg>
      </pc:sldChg>
      <pc:sldChg chg="modSp">
        <pc:chgData name="Emil Hansen" userId="a29920c0-5e80-43f2-b255-925e1ddc94b3" providerId="ADAL" clId="{ED2D2374-17F1-2D43-A44D-FFC9BBA56EAD}" dt="2018-11-27T13:01:41.498" v="2" actId="732"/>
        <pc:sldMkLst>
          <pc:docMk/>
          <pc:sldMk cId="1941192944" sldId="264"/>
        </pc:sldMkLst>
        <pc:spChg chg="mod">
          <ac:chgData name="Emil Hansen" userId="a29920c0-5e80-43f2-b255-925e1ddc94b3" providerId="ADAL" clId="{ED2D2374-17F1-2D43-A44D-FFC9BBA56EAD}" dt="2018-11-27T13:01:33.434" v="1" actId="20577"/>
          <ac:spMkLst>
            <pc:docMk/>
            <pc:sldMk cId="1941192944" sldId="264"/>
            <ac:spMk id="2" creationId="{359F6D75-8FCA-BF4B-B172-F8500644C79A}"/>
          </ac:spMkLst>
        </pc:spChg>
        <pc:picChg chg="mod modCrop">
          <ac:chgData name="Emil Hansen" userId="a29920c0-5e80-43f2-b255-925e1ddc94b3" providerId="ADAL" clId="{ED2D2374-17F1-2D43-A44D-FFC9BBA56EAD}" dt="2018-11-27T13:01:41.498" v="2" actId="732"/>
          <ac:picMkLst>
            <pc:docMk/>
            <pc:sldMk cId="1941192944" sldId="264"/>
            <ac:picMk id="5" creationId="{CC046D1B-CDE2-7D47-A140-0987427ABD9A}"/>
          </ac:picMkLst>
        </pc:picChg>
      </pc:sldChg>
      <pc:sldChg chg="modSp">
        <pc:chgData name="Emil Hansen" userId="a29920c0-5e80-43f2-b255-925e1ddc94b3" providerId="ADAL" clId="{ED2D2374-17F1-2D43-A44D-FFC9BBA56EAD}" dt="2018-11-27T13:03:33.127" v="86" actId="732"/>
        <pc:sldMkLst>
          <pc:docMk/>
          <pc:sldMk cId="2409638912" sldId="265"/>
        </pc:sldMkLst>
        <pc:spChg chg="mod">
          <ac:chgData name="Emil Hansen" userId="a29920c0-5e80-43f2-b255-925e1ddc94b3" providerId="ADAL" clId="{ED2D2374-17F1-2D43-A44D-FFC9BBA56EAD}" dt="2018-11-27T13:02:58.953" v="81" actId="20577"/>
          <ac:spMkLst>
            <pc:docMk/>
            <pc:sldMk cId="2409638912" sldId="265"/>
            <ac:spMk id="2" creationId="{A1EEB0BA-8027-F545-AC65-EF0B4C614C71}"/>
          </ac:spMkLst>
        </pc:spChg>
        <pc:picChg chg="mod modCrop">
          <ac:chgData name="Emil Hansen" userId="a29920c0-5e80-43f2-b255-925e1ddc94b3" providerId="ADAL" clId="{ED2D2374-17F1-2D43-A44D-FFC9BBA56EAD}" dt="2018-11-27T13:03:26.191" v="85" actId="732"/>
          <ac:picMkLst>
            <pc:docMk/>
            <pc:sldMk cId="2409638912" sldId="265"/>
            <ac:picMk id="5" creationId="{DE28E4AB-9B03-8345-B5C4-B11FE73B80BF}"/>
          </ac:picMkLst>
        </pc:picChg>
        <pc:picChg chg="mod modCrop">
          <ac:chgData name="Emil Hansen" userId="a29920c0-5e80-43f2-b255-925e1ddc94b3" providerId="ADAL" clId="{ED2D2374-17F1-2D43-A44D-FFC9BBA56EAD}" dt="2018-11-27T13:03:33.127" v="86" actId="732"/>
          <ac:picMkLst>
            <pc:docMk/>
            <pc:sldMk cId="2409638912" sldId="265"/>
            <ac:picMk id="7" creationId="{78C50E93-5DC9-D04A-9CFD-48B8E2F4C56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896D5-7E92-CD41-9430-C90EFD24AF9A}" type="datetimeFigureOut">
              <a:rPr lang="en-GB" smtClean="0"/>
              <a:t>22/09/2019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8BD96-1C48-BB4B-8E3F-18EE3564D769}" type="slidenum">
              <a:rPr lang="en-GB" smtClean="0"/>
              <a:t>‹#›</a:t>
            </a:fld>
            <a:endParaRPr lang="en-GB"/>
          </a:p>
        </p:txBody>
      </p:sp>
    </p:spTree>
    <p:extLst>
      <p:ext uri="{BB962C8B-B14F-4D97-AF65-F5344CB8AC3E}">
        <p14:creationId xmlns:p14="http://schemas.microsoft.com/office/powerpoint/2010/main" val="2708645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0" i="0" u="none" strike="noStrike" kern="1200" dirty="0">
                <a:effectLst/>
              </a:rPr>
              <a:t>We set ourselves the ambitious goal of achieving levitation in multiple dimensions using an array of electromagnets</a:t>
            </a:r>
            <a:r>
              <a:rPr lang="en-US" dirty="0"/>
              <a:t> </a:t>
            </a:r>
            <a:endParaRPr lang="en-US" dirty="0">
              <a:ea typeface="+mn-ea"/>
              <a:cs typeface="+mn-cs"/>
            </a:endParaRPr>
          </a:p>
          <a:p>
            <a:pPr fontAlgn="base"/>
            <a:r>
              <a:rPr lang="en-US" b="0" i="0" u="none" strike="noStrike" kern="1200" dirty="0">
                <a:effectLst/>
              </a:rPr>
              <a:t>It is a very challenging problem and hasn't been achieved properly before (as far as we are aware)</a:t>
            </a:r>
            <a:r>
              <a:rPr lang="en-US" dirty="0"/>
              <a:t> </a:t>
            </a:r>
            <a:endParaRPr lang="en-US" dirty="0">
              <a:cs typeface="Calibri"/>
            </a:endParaRPr>
          </a:p>
          <a:p>
            <a:pPr fontAlgn="base"/>
            <a:r>
              <a:rPr lang="en-US" b="0" i="0" u="none" strike="noStrike" kern="1200" dirty="0">
                <a:effectLst/>
              </a:rPr>
              <a:t>There are several interesting applications for this technology such as </a:t>
            </a:r>
            <a:r>
              <a:rPr lang="en-US" dirty="0"/>
              <a:t>use of magnetic bearings in flywheel energy storage systems, since </a:t>
            </a:r>
            <a:r>
              <a:rPr lang="en-US" b="0" i="0" u="none" strike="noStrike" kern="1200" dirty="0">
                <a:effectLst/>
              </a:rPr>
              <a:t>magnetic bearings </a:t>
            </a:r>
            <a:r>
              <a:rPr lang="en-US" dirty="0"/>
              <a:t>can be used in a vacuum, unlike mechanical bearings </a:t>
            </a:r>
            <a:r>
              <a:rPr lang="en-US" i="0" kern="1200" dirty="0">
                <a:effectLst/>
              </a:rPr>
              <a:t>(</a:t>
            </a:r>
            <a:r>
              <a:rPr lang="en-US" dirty="0"/>
              <a:t>due to lubricant)</a:t>
            </a:r>
            <a:endParaRPr lang="en-GB" dirty="0"/>
          </a:p>
          <a:p>
            <a:pPr fontAlgn="base"/>
            <a:endParaRPr lang="en-US" sz="1200" i="0" kern="1200" dirty="0">
              <a:latin typeface="+mn-lt"/>
              <a:cs typeface="Calibri"/>
            </a:endParaRPr>
          </a:p>
        </p:txBody>
      </p:sp>
      <p:sp>
        <p:nvSpPr>
          <p:cNvPr id="4" name="Slide Number Placeholder 3"/>
          <p:cNvSpPr>
            <a:spLocks noGrp="1"/>
          </p:cNvSpPr>
          <p:nvPr>
            <p:ph type="sldNum" sz="quarter" idx="5"/>
          </p:nvPr>
        </p:nvSpPr>
        <p:spPr/>
        <p:txBody>
          <a:bodyPr/>
          <a:lstStyle/>
          <a:p>
            <a:fld id="{D0D6B770-6C91-4816-89D5-E28E845713FE}" type="slidenum">
              <a:rPr lang="en-GB" smtClean="0"/>
              <a:t>2</a:t>
            </a:fld>
            <a:endParaRPr lang="en-GB"/>
          </a:p>
        </p:txBody>
      </p:sp>
    </p:spTree>
    <p:extLst>
      <p:ext uri="{BB962C8B-B14F-4D97-AF65-F5344CB8AC3E}">
        <p14:creationId xmlns:p14="http://schemas.microsoft.com/office/powerpoint/2010/main" val="352803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K_L=0, the poles of the open-loop poles of the transfer function, G(s)H(s) are the starting point of the root locus plot.  The three poles are denoted by an "x" in the </a:t>
            </a:r>
            <a:r>
              <a:rPr lang="en-GB" sz="1200" b="1" kern="1200" dirty="0">
                <a:solidFill>
                  <a:schemeClr val="tx1"/>
                </a:solidFill>
                <a:effectLst/>
                <a:latin typeface="+mn-lt"/>
                <a:ea typeface="+mn-ea"/>
                <a:cs typeface="+mn-cs"/>
              </a:rPr>
              <a:t>Fig </a:t>
            </a:r>
            <a:r>
              <a:rPr lang="en-GB" sz="1200" b="1" kern="1200" dirty="0" err="1">
                <a:solidFill>
                  <a:schemeClr val="tx1"/>
                </a:solidFill>
                <a:effectLst/>
                <a:latin typeface="+mn-lt"/>
                <a:ea typeface="+mn-ea"/>
                <a:cs typeface="+mn-cs"/>
              </a:rPr>
              <a:t>rootloc</a:t>
            </a:r>
            <a:r>
              <a:rPr lang="en-GB" sz="1200" kern="1200" dirty="0">
                <a:solidFill>
                  <a:schemeClr val="tx1"/>
                </a:solidFill>
                <a:effectLst/>
                <a:latin typeface="+mn-lt"/>
                <a:ea typeface="+mn-ea"/>
                <a:cs typeface="+mn-cs"/>
              </a:rPr>
              <a:t>. As K_L increases, the poles begin moving towards the zeros of the open-loop transfer function, G(s)H(s). These are denoted by an ‘o’ in </a:t>
            </a:r>
            <a:r>
              <a:rPr lang="en-GB" sz="1200" b="1" kern="1200" dirty="0">
                <a:solidFill>
                  <a:schemeClr val="tx1"/>
                </a:solidFill>
                <a:effectLst/>
                <a:latin typeface="+mn-lt"/>
                <a:ea typeface="+mn-ea"/>
                <a:cs typeface="+mn-cs"/>
              </a:rPr>
              <a:t>Fig </a:t>
            </a:r>
            <a:r>
              <a:rPr lang="en-GB" sz="1200" b="1" kern="1200" dirty="0" err="1">
                <a:solidFill>
                  <a:schemeClr val="tx1"/>
                </a:solidFill>
                <a:effectLst/>
                <a:latin typeface="+mn-lt"/>
                <a:ea typeface="+mn-ea"/>
                <a:cs typeface="+mn-cs"/>
              </a:rPr>
              <a:t>rootloc</a:t>
            </a:r>
            <a:r>
              <a:rPr lang="en-GB" sz="1200" kern="1200" dirty="0">
                <a:solidFill>
                  <a:schemeClr val="tx1"/>
                </a:solidFill>
                <a:effectLst/>
                <a:latin typeface="+mn-lt"/>
                <a:ea typeface="+mn-ea"/>
                <a:cs typeface="+mn-cs"/>
              </a:rPr>
              <a:t>. Hence, it can be seen from the plot that the lead compensator provides stability to the nonlinear system by moving the extraneous pole into the negative real axis for high gains. Thus, it is a suitable controller. Crucially, as the transfer function for the ‘2D’ system can be described similarly, albeit with different constants, this control method is applicable there as well. </a:t>
            </a:r>
          </a:p>
          <a:p>
            <a:endParaRPr lang="en-GB" dirty="0"/>
          </a:p>
        </p:txBody>
      </p:sp>
      <p:sp>
        <p:nvSpPr>
          <p:cNvPr id="4" name="Slide Number Placeholder 3"/>
          <p:cNvSpPr>
            <a:spLocks noGrp="1"/>
          </p:cNvSpPr>
          <p:nvPr>
            <p:ph type="sldNum" sz="quarter" idx="10"/>
          </p:nvPr>
        </p:nvSpPr>
        <p:spPr/>
        <p:txBody>
          <a:bodyPr/>
          <a:lstStyle/>
          <a:p>
            <a:fld id="{F4EC0827-6F48-4810-8958-A10B2B8F604C}" type="slidenum">
              <a:rPr lang="en-GB" smtClean="0"/>
              <a:t>38</a:t>
            </a:fld>
            <a:endParaRPr lang="en-GB"/>
          </a:p>
        </p:txBody>
      </p:sp>
    </p:spTree>
    <p:extLst>
      <p:ext uri="{BB962C8B-B14F-4D97-AF65-F5344CB8AC3E}">
        <p14:creationId xmlns:p14="http://schemas.microsoft.com/office/powerpoint/2010/main" val="1813516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they argue that by limiting the vertical displacement to near-zero, they are able to provide stable control of the system in the horizontal direction. Hence, although their control strategy is one of two axes, the effective result is single-axis motion in the horizontal direction. Furthermore, their control model is flawed in its implementation of feedback. </a:t>
            </a:r>
          </a:p>
          <a:p>
            <a:r>
              <a:rPr lang="en-GB" sz="1200" kern="1200" dirty="0">
                <a:solidFill>
                  <a:schemeClr val="tx1"/>
                </a:solidFill>
                <a:effectLst/>
                <a:latin typeface="+mn-lt"/>
                <a:ea typeface="+mn-ea"/>
                <a:cs typeface="+mn-cs"/>
              </a:rPr>
              <a:t>Here, each transfer function is simplified to discard its respective coupled component so that it can instead be implemented via superposition within the control model itself; that is to say, the horizontal transfer function discards the influence of the ball’s  vertical position, and vice versa. This is a good method of linearizing the model, but the implementation of feedback is erroneous. </a:t>
            </a:r>
          </a:p>
          <a:p>
            <a:r>
              <a:rPr lang="en-GB" sz="1200" kern="1200" dirty="0">
                <a:solidFill>
                  <a:schemeClr val="tx1"/>
                </a:solidFill>
                <a:effectLst/>
                <a:latin typeface="+mn-lt"/>
                <a:ea typeface="+mn-ea"/>
                <a:cs typeface="+mn-cs"/>
              </a:rPr>
              <a:t>It can be seen from their control diagram that the model sums the effect of each solenoid in the 2-solenoid setup to account for the vertical force on the ball, and subtracts the effect of the second solenoid from the first to account for the horizontal force on the ball. This is accurate in relation to the free-body-diagram. However, in the feedback path, their reliance on a single current to control both solenoids is what causes complications. </a:t>
            </a:r>
          </a:p>
          <a:p>
            <a:r>
              <a:rPr lang="en-GB" sz="1200" kern="1200" dirty="0">
                <a:solidFill>
                  <a:schemeClr val="tx1"/>
                </a:solidFill>
                <a:effectLst/>
                <a:latin typeface="+mn-lt"/>
                <a:ea typeface="+mn-ea"/>
                <a:cs typeface="+mn-cs"/>
              </a:rPr>
              <a:t>They attempt to mitigate the limitations caused by the use of a single current to control both solenoids in their implementation of feedback. Here, it is evident that while the resultant vertical displacement error is added to both solenoids, the horizontal displacement error is added to the first solenoid and subtracted from the second. While this fits with their relative coordinate system, it only works with the assumption that either the horizontal or the vertical displacement can be set to zero and is hence negligible; they have chosen the latter to be set to zero in this case and have hence linearized their model. Hence, superposition can be used to provide ‘2D’ control for the effective result of ‘1D’ displacement. </a:t>
            </a:r>
          </a:p>
          <a:p>
            <a:endParaRPr lang="en-GB" dirty="0"/>
          </a:p>
        </p:txBody>
      </p:sp>
      <p:sp>
        <p:nvSpPr>
          <p:cNvPr id="4" name="Slide Number Placeholder 3"/>
          <p:cNvSpPr>
            <a:spLocks noGrp="1"/>
          </p:cNvSpPr>
          <p:nvPr>
            <p:ph type="sldNum" sz="quarter" idx="10"/>
          </p:nvPr>
        </p:nvSpPr>
        <p:spPr/>
        <p:txBody>
          <a:bodyPr/>
          <a:lstStyle/>
          <a:p>
            <a:fld id="{F4EC0827-6F48-4810-8958-A10B2B8F604C}" type="slidenum">
              <a:rPr lang="en-GB" smtClean="0"/>
              <a:t>40</a:t>
            </a:fld>
            <a:endParaRPr lang="en-GB"/>
          </a:p>
        </p:txBody>
      </p:sp>
    </p:spTree>
    <p:extLst>
      <p:ext uri="{BB962C8B-B14F-4D97-AF65-F5344CB8AC3E}">
        <p14:creationId xmlns:p14="http://schemas.microsoft.com/office/powerpoint/2010/main" val="130247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4EC0827-6F48-4810-8958-A10B2B8F604C}" type="slidenum">
              <a:rPr lang="en-GB" smtClean="0"/>
              <a:t>42</a:t>
            </a:fld>
            <a:endParaRPr lang="en-GB"/>
          </a:p>
        </p:txBody>
      </p:sp>
    </p:spTree>
    <p:extLst>
      <p:ext uri="{BB962C8B-B14F-4D97-AF65-F5344CB8AC3E}">
        <p14:creationId xmlns:p14="http://schemas.microsoft.com/office/powerpoint/2010/main" val="3625126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C0827-6F48-4810-8958-A10B2B8F604C}" type="slidenum">
              <a:rPr lang="en-GB" smtClean="0"/>
              <a:t>43</a:t>
            </a:fld>
            <a:endParaRPr lang="en-GB"/>
          </a:p>
        </p:txBody>
      </p:sp>
    </p:spTree>
    <p:extLst>
      <p:ext uri="{BB962C8B-B14F-4D97-AF65-F5344CB8AC3E}">
        <p14:creationId xmlns:p14="http://schemas.microsoft.com/office/powerpoint/2010/main" val="938240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extremely difficult to achieve even in simulation.</a:t>
            </a:r>
          </a:p>
          <a:p>
            <a:r>
              <a:rPr lang="en-GB" dirty="0"/>
              <a:t>Because there are multiple regions of instability, the PID parameters must change dynamically depending on where the ball is.</a:t>
            </a:r>
          </a:p>
          <a:p>
            <a:r>
              <a:rPr lang="en-GB" dirty="0"/>
              <a:t>And would require enormous computing resources to achieve this (if it is even possible!)</a:t>
            </a:r>
          </a:p>
          <a:p>
            <a:r>
              <a:rPr lang="en-GB" dirty="0"/>
              <a:t>However, we have explored how it is possible to approximate this control to achieve similar results – the horizontal and vertical movement can be controlled at different times, giving a fully controllable system. This is a compromise, as it isn’t quite what we had set out to achieve, but it is an engineering solution to a complex problem that could probably be the subject of several PhDs!!</a:t>
            </a:r>
          </a:p>
        </p:txBody>
      </p:sp>
      <p:sp>
        <p:nvSpPr>
          <p:cNvPr id="4" name="Slide Number Placeholder 3"/>
          <p:cNvSpPr>
            <a:spLocks noGrp="1"/>
          </p:cNvSpPr>
          <p:nvPr>
            <p:ph type="sldNum" sz="quarter" idx="5"/>
          </p:nvPr>
        </p:nvSpPr>
        <p:spPr/>
        <p:txBody>
          <a:bodyPr/>
          <a:lstStyle/>
          <a:p>
            <a:fld id="{D0D6B770-6C91-4816-89D5-E28E845713FE}" type="slidenum">
              <a:rPr lang="en-GB" smtClean="0"/>
              <a:t>45</a:t>
            </a:fld>
            <a:endParaRPr lang="en-GB"/>
          </a:p>
        </p:txBody>
      </p:sp>
    </p:spTree>
    <p:extLst>
      <p:ext uri="{BB962C8B-B14F-4D97-AF65-F5344CB8AC3E}">
        <p14:creationId xmlns:p14="http://schemas.microsoft.com/office/powerpoint/2010/main" val="3528997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half of the project was even more challenging than the first half, and we knew this would be the case.</a:t>
            </a:r>
          </a:p>
          <a:p>
            <a:r>
              <a:rPr lang="en-GB" dirty="0"/>
              <a:t>However, we decided to continue with our original goals of achieving 1D physical levitation and modelling 2D levitation.</a:t>
            </a:r>
            <a:endParaRPr lang="en-GB" dirty="0">
              <a:cs typeface="Calibri"/>
            </a:endParaRPr>
          </a:p>
          <a:p>
            <a:r>
              <a:rPr lang="en-GB" dirty="0"/>
              <a:t>1D:</a:t>
            </a:r>
          </a:p>
          <a:p>
            <a:r>
              <a:rPr lang="en-GB" dirty="0"/>
              <a:t>Analyse the limitations of the current design and methods and re-evaluate our options</a:t>
            </a:r>
          </a:p>
          <a:p>
            <a:r>
              <a:rPr lang="en-GB" dirty="0"/>
              <a:t>Achieve stable levitation of a steel ball</a:t>
            </a:r>
          </a:p>
          <a:p>
            <a:r>
              <a:rPr lang="en-GB" dirty="0"/>
              <a:t>Analyse our results and provide ways in which we could further improve the results</a:t>
            </a:r>
            <a:r>
              <a:rPr lang="en-GB" dirty="0">
                <a:cs typeface="Calibri"/>
              </a:rPr>
              <a:t> and allow others to continue where we left off</a:t>
            </a:r>
          </a:p>
          <a:p>
            <a:r>
              <a:rPr lang="en-GB" dirty="0"/>
              <a:t>2D:</a:t>
            </a:r>
          </a:p>
          <a:p>
            <a:r>
              <a:rPr lang="en-GB" dirty="0"/>
              <a:t>Develop a model for horizontal and vertical levitation (combined)</a:t>
            </a:r>
          </a:p>
          <a:p>
            <a:r>
              <a:rPr lang="en-GB" b="1" dirty="0"/>
              <a:t>(Did we simulate this graphically?)</a:t>
            </a:r>
            <a:endParaRPr lang="en-GB" b="1" dirty="0">
              <a:cs typeface="Calibri"/>
            </a:endParaRPr>
          </a:p>
        </p:txBody>
      </p:sp>
      <p:sp>
        <p:nvSpPr>
          <p:cNvPr id="4" name="Slide Number Placeholder 3"/>
          <p:cNvSpPr>
            <a:spLocks noGrp="1"/>
          </p:cNvSpPr>
          <p:nvPr>
            <p:ph type="sldNum" sz="quarter" idx="5"/>
          </p:nvPr>
        </p:nvSpPr>
        <p:spPr/>
        <p:txBody>
          <a:bodyPr/>
          <a:lstStyle/>
          <a:p>
            <a:fld id="{D0D6B770-6C91-4816-89D5-E28E845713FE}" type="slidenum">
              <a:rPr lang="en-GB" smtClean="0"/>
              <a:t>3</a:t>
            </a:fld>
            <a:endParaRPr lang="en-GB"/>
          </a:p>
        </p:txBody>
      </p:sp>
    </p:spTree>
    <p:extLst>
      <p:ext uri="{BB962C8B-B14F-4D97-AF65-F5344CB8AC3E}">
        <p14:creationId xmlns:p14="http://schemas.microsoft.com/office/powerpoint/2010/main" val="2934008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The roles for the second half were split between working on the 1D physical system, (Dan, Emil and me) and the 2D model, with </a:t>
            </a:r>
            <a:r>
              <a:rPr lang="en-GB" dirty="0" err="1">
                <a:cs typeface="Calibri"/>
              </a:rPr>
              <a:t>Yidan</a:t>
            </a:r>
            <a:r>
              <a:rPr lang="en-GB" dirty="0">
                <a:cs typeface="Calibri"/>
              </a:rPr>
              <a:t> and Maurice working on this part.</a:t>
            </a:r>
          </a:p>
          <a:p>
            <a:endParaRPr lang="en-GB" dirty="0">
              <a:cs typeface="Calibri"/>
            </a:endParaRPr>
          </a:p>
        </p:txBody>
      </p:sp>
      <p:sp>
        <p:nvSpPr>
          <p:cNvPr id="4" name="Slide Number Placeholder 3"/>
          <p:cNvSpPr>
            <a:spLocks noGrp="1"/>
          </p:cNvSpPr>
          <p:nvPr>
            <p:ph type="sldNum" sz="quarter" idx="5"/>
          </p:nvPr>
        </p:nvSpPr>
        <p:spPr/>
        <p:txBody>
          <a:bodyPr/>
          <a:lstStyle/>
          <a:p>
            <a:fld id="{D0D6B770-6C91-4816-89D5-E28E845713FE}" type="slidenum">
              <a:rPr lang="en-GB" smtClean="0"/>
              <a:t>4</a:t>
            </a:fld>
            <a:endParaRPr lang="en-GB"/>
          </a:p>
        </p:txBody>
      </p:sp>
    </p:spTree>
    <p:extLst>
      <p:ext uri="{BB962C8B-B14F-4D97-AF65-F5344CB8AC3E}">
        <p14:creationId xmlns:p14="http://schemas.microsoft.com/office/powerpoint/2010/main" val="138023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a condensed project plan for the second half of the project</a:t>
            </a:r>
          </a:p>
        </p:txBody>
      </p:sp>
      <p:sp>
        <p:nvSpPr>
          <p:cNvPr id="4" name="Slide Number Placeholder 3"/>
          <p:cNvSpPr>
            <a:spLocks noGrp="1"/>
          </p:cNvSpPr>
          <p:nvPr>
            <p:ph type="sldNum" sz="quarter" idx="5"/>
          </p:nvPr>
        </p:nvSpPr>
        <p:spPr/>
        <p:txBody>
          <a:bodyPr/>
          <a:lstStyle/>
          <a:p>
            <a:fld id="{D368BD96-1C48-BB4B-8E3F-18EE3564D769}" type="slidenum">
              <a:rPr lang="en-GB" smtClean="0"/>
              <a:t>5</a:t>
            </a:fld>
            <a:endParaRPr lang="en-GB"/>
          </a:p>
        </p:txBody>
      </p:sp>
    </p:spTree>
    <p:extLst>
      <p:ext uri="{BB962C8B-B14F-4D97-AF65-F5344CB8AC3E}">
        <p14:creationId xmlns:p14="http://schemas.microsoft.com/office/powerpoint/2010/main" val="859547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Despite many attempts, using Ziegler-Nichols and using our intuition, we had difficulty tuning the PID control system by hand.</a:t>
            </a:r>
          </a:p>
          <a:p>
            <a:r>
              <a:rPr lang="en-GB" dirty="0"/>
              <a:t>This is because of complications such as noise in our sensor and actuator, because our system is non-linear and because we couldn’t get the system to move at a consistent oscillation frequency.</a:t>
            </a:r>
            <a:endParaRPr lang="en-GB">
              <a:cs typeface="Calibri"/>
            </a:endParaRPr>
          </a:p>
          <a:p>
            <a:r>
              <a:rPr lang="en-GB" dirty="0"/>
              <a:t>Therefore, we decided to attempt to automatically tune the controller, with a genetic algorithm being one of the best methods proposed </a:t>
            </a:r>
            <a:r>
              <a:rPr lang="en-GB" b="1" dirty="0"/>
              <a:t>(cite paper on GA &gt; Z-N)</a:t>
            </a:r>
            <a:endParaRPr lang="en-GB" b="1" dirty="0">
              <a:cs typeface="Calibri"/>
            </a:endParaRPr>
          </a:p>
          <a:p>
            <a:endParaRPr lang="en-GB" b="1" dirty="0">
              <a:latin typeface="Wingdings"/>
              <a:cs typeface="Calibri"/>
              <a:sym typeface="Wingdings"/>
            </a:endParaRPr>
          </a:p>
        </p:txBody>
      </p:sp>
      <p:sp>
        <p:nvSpPr>
          <p:cNvPr id="4" name="Slide Number Placeholder 3"/>
          <p:cNvSpPr>
            <a:spLocks noGrp="1"/>
          </p:cNvSpPr>
          <p:nvPr>
            <p:ph type="sldNum" sz="quarter" idx="5"/>
          </p:nvPr>
        </p:nvSpPr>
        <p:spPr/>
        <p:txBody>
          <a:bodyPr/>
          <a:lstStyle/>
          <a:p>
            <a:fld id="{D0D6B770-6C91-4816-89D5-E28E845713FE}" type="slidenum">
              <a:rPr lang="en-GB" smtClean="0"/>
              <a:t>6</a:t>
            </a:fld>
            <a:endParaRPr lang="en-GB"/>
          </a:p>
        </p:txBody>
      </p:sp>
    </p:spTree>
    <p:extLst>
      <p:ext uri="{BB962C8B-B14F-4D97-AF65-F5344CB8AC3E}">
        <p14:creationId xmlns:p14="http://schemas.microsoft.com/office/powerpoint/2010/main" val="153547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genetic algorithm is based on Darwinism and Herbert Spencer's concept of "survival of the fittest", and works in our system as follows:</a:t>
            </a:r>
          </a:p>
          <a:p>
            <a:r>
              <a:rPr lang="en-GB" dirty="0"/>
              <a:t>A set of 50 chromosomes are randomly allocated PID coefficients and are tested on our system, by means of a fitness function – reference - http://citeseerx.ist.psu.edu/viewdoc/download?doi=10.1.1.421.36&amp;rep=rep1&amp;type=pdf</a:t>
            </a:r>
            <a:endParaRPr lang="en-GB" dirty="0">
              <a:cs typeface="Calibri"/>
            </a:endParaRPr>
          </a:p>
          <a:p>
            <a:r>
              <a:rPr lang="en-GB"/>
              <a:t>This was defined as the inverse of the system error, meaning that a higher fitness equates to a better system</a:t>
            </a:r>
            <a:endParaRPr lang="en-GB">
              <a:cs typeface="Calibri"/>
            </a:endParaRPr>
          </a:p>
          <a:p>
            <a:r>
              <a:rPr lang="en-GB" dirty="0"/>
              <a:t>The next population is determined in a few ways:</a:t>
            </a:r>
          </a:p>
          <a:p>
            <a:pPr marL="171450" indent="-171450">
              <a:buFontTx/>
              <a:buChar char="-"/>
            </a:pPr>
            <a:r>
              <a:rPr lang="en-GB" dirty="0"/>
              <a:t>Crossover: Chromosomes are picked randomly, but with a higher probability given to the fitter chromosomes</a:t>
            </a:r>
          </a:p>
          <a:p>
            <a:pPr marL="171450" indent="-171450">
              <a:buFontTx/>
              <a:buChar char="-"/>
            </a:pPr>
            <a:r>
              <a:rPr lang="en-GB" dirty="0"/>
              <a:t>Replication: There is a possibility that any given chromosome will be carried forward to the next population</a:t>
            </a:r>
          </a:p>
          <a:p>
            <a:pPr marL="171450" indent="-171450">
              <a:buFontTx/>
              <a:buChar char="-"/>
            </a:pPr>
            <a:r>
              <a:rPr lang="en-GB" dirty="0"/>
              <a:t>Mutation: Each new of the newly bred chromosomes have a chance to “mutate”, where a slight change to their properties is introduced, adding the possibility of improving a population beyond its current best chromosome</a:t>
            </a:r>
          </a:p>
          <a:p>
            <a:pPr marL="171450" indent="-171450">
              <a:buFontTx/>
              <a:buChar char="-"/>
            </a:pPr>
            <a:r>
              <a:rPr lang="en-GB" dirty="0"/>
              <a:t>Elitism: The best chromosome in a population is carried forward to the next, reducing the chance for genetic drift</a:t>
            </a:r>
          </a:p>
          <a:p>
            <a:pPr marL="171450" indent="-171450">
              <a:buFontTx/>
              <a:buChar char="-"/>
            </a:pPr>
            <a:endParaRPr lang="en-GB" dirty="0"/>
          </a:p>
          <a:p>
            <a:pPr marL="0" indent="0">
              <a:buFontTx/>
              <a:buNone/>
            </a:pPr>
            <a:r>
              <a:rPr lang="en-GB" dirty="0"/>
              <a:t>This method of tuning has been shown to produce very good PID parameters </a:t>
            </a:r>
            <a:r>
              <a:rPr lang="en-GB" b="1" dirty="0"/>
              <a:t>(and we are confident that with good hardware, we can achieve similarly great results)</a:t>
            </a:r>
          </a:p>
        </p:txBody>
      </p:sp>
      <p:sp>
        <p:nvSpPr>
          <p:cNvPr id="4" name="Slide Number Placeholder 3"/>
          <p:cNvSpPr>
            <a:spLocks noGrp="1"/>
          </p:cNvSpPr>
          <p:nvPr>
            <p:ph type="sldNum" sz="quarter" idx="5"/>
          </p:nvPr>
        </p:nvSpPr>
        <p:spPr/>
        <p:txBody>
          <a:bodyPr/>
          <a:lstStyle/>
          <a:p>
            <a:fld id="{D0D6B770-6C91-4816-89D5-E28E845713FE}" type="slidenum">
              <a:rPr lang="en-GB" smtClean="0"/>
              <a:t>7</a:t>
            </a:fld>
            <a:endParaRPr lang="en-GB"/>
          </a:p>
        </p:txBody>
      </p:sp>
    </p:spTree>
    <p:extLst>
      <p:ext uri="{BB962C8B-B14F-4D97-AF65-F5344CB8AC3E}">
        <p14:creationId xmlns:p14="http://schemas.microsoft.com/office/powerpoint/2010/main" val="368101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Coil heated up to 100degrees</a:t>
            </a:r>
          </a:p>
          <a:p>
            <a:r>
              <a:rPr lang="en-US" dirty="0"/>
              <a:t>Chip melted at around 120</a:t>
            </a:r>
          </a:p>
        </p:txBody>
      </p:sp>
      <p:sp>
        <p:nvSpPr>
          <p:cNvPr id="4" name="Slide Number Placeholder 3"/>
          <p:cNvSpPr>
            <a:spLocks noGrp="1"/>
          </p:cNvSpPr>
          <p:nvPr>
            <p:ph type="sldNum" sz="quarter" idx="5"/>
          </p:nvPr>
        </p:nvSpPr>
        <p:spPr/>
        <p:txBody>
          <a:bodyPr/>
          <a:lstStyle/>
          <a:p>
            <a:fld id="{29B861A1-936E-D546-BFEC-5EC3A2B4E1A5}" type="slidenum">
              <a:rPr lang="en-US" smtClean="0"/>
              <a:t>15</a:t>
            </a:fld>
            <a:endParaRPr lang="en-US"/>
          </a:p>
        </p:txBody>
      </p:sp>
    </p:spTree>
    <p:extLst>
      <p:ext uri="{BB962C8B-B14F-4D97-AF65-F5344CB8AC3E}">
        <p14:creationId xmlns:p14="http://schemas.microsoft.com/office/powerpoint/2010/main" val="395481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Cost of 17.95</a:t>
            </a:r>
          </a:p>
        </p:txBody>
      </p:sp>
      <p:sp>
        <p:nvSpPr>
          <p:cNvPr id="4" name="Slide Number Placeholder 3"/>
          <p:cNvSpPr>
            <a:spLocks noGrp="1"/>
          </p:cNvSpPr>
          <p:nvPr>
            <p:ph type="sldNum" sz="quarter" idx="10"/>
          </p:nvPr>
        </p:nvSpPr>
        <p:spPr/>
        <p:txBody>
          <a:bodyPr/>
          <a:lstStyle/>
          <a:p>
            <a:fld id="{F4EC0827-6F48-4810-8958-A10B2B8F604C}" type="slidenum">
              <a:rPr lang="en-GB" smtClean="0"/>
              <a:t>35</a:t>
            </a:fld>
            <a:endParaRPr lang="en-GB"/>
          </a:p>
        </p:txBody>
      </p:sp>
    </p:spTree>
    <p:extLst>
      <p:ext uri="{BB962C8B-B14F-4D97-AF65-F5344CB8AC3E}">
        <p14:creationId xmlns:p14="http://schemas.microsoft.com/office/powerpoint/2010/main" val="165425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K_L=0, the poles of the open-loop poles of the transfer function, G(s)H(s) are the starting point of the root locus plot.  The three poles are denoted by an "x" in the </a:t>
            </a:r>
            <a:r>
              <a:rPr lang="en-GB" sz="1200" b="1" kern="1200" dirty="0">
                <a:solidFill>
                  <a:schemeClr val="tx1"/>
                </a:solidFill>
                <a:effectLst/>
                <a:latin typeface="+mn-lt"/>
                <a:ea typeface="+mn-ea"/>
                <a:cs typeface="+mn-cs"/>
              </a:rPr>
              <a:t>Fig </a:t>
            </a:r>
            <a:r>
              <a:rPr lang="en-GB" sz="1200" b="1" kern="1200" dirty="0" err="1">
                <a:solidFill>
                  <a:schemeClr val="tx1"/>
                </a:solidFill>
                <a:effectLst/>
                <a:latin typeface="+mn-lt"/>
                <a:ea typeface="+mn-ea"/>
                <a:cs typeface="+mn-cs"/>
              </a:rPr>
              <a:t>rootloc</a:t>
            </a:r>
            <a:r>
              <a:rPr lang="en-GB" sz="1200" kern="1200" dirty="0">
                <a:solidFill>
                  <a:schemeClr val="tx1"/>
                </a:solidFill>
                <a:effectLst/>
                <a:latin typeface="+mn-lt"/>
                <a:ea typeface="+mn-ea"/>
                <a:cs typeface="+mn-cs"/>
              </a:rPr>
              <a:t>. As K_L increases, the poles begin moving towards the zeros of the open-loop transfer function, G(s)H(s). These are denoted by an ‘o’ in </a:t>
            </a:r>
            <a:r>
              <a:rPr lang="en-GB" sz="1200" b="1" kern="1200" dirty="0">
                <a:solidFill>
                  <a:schemeClr val="tx1"/>
                </a:solidFill>
                <a:effectLst/>
                <a:latin typeface="+mn-lt"/>
                <a:ea typeface="+mn-ea"/>
                <a:cs typeface="+mn-cs"/>
              </a:rPr>
              <a:t>Fig </a:t>
            </a:r>
            <a:r>
              <a:rPr lang="en-GB" sz="1200" b="1" kern="1200" dirty="0" err="1">
                <a:solidFill>
                  <a:schemeClr val="tx1"/>
                </a:solidFill>
                <a:effectLst/>
                <a:latin typeface="+mn-lt"/>
                <a:ea typeface="+mn-ea"/>
                <a:cs typeface="+mn-cs"/>
              </a:rPr>
              <a:t>rootloc</a:t>
            </a:r>
            <a:r>
              <a:rPr lang="en-GB" sz="1200" kern="1200" dirty="0">
                <a:solidFill>
                  <a:schemeClr val="tx1"/>
                </a:solidFill>
                <a:effectLst/>
                <a:latin typeface="+mn-lt"/>
                <a:ea typeface="+mn-ea"/>
                <a:cs typeface="+mn-cs"/>
              </a:rPr>
              <a:t>. Hence, it can be seen from the plot that the lead compensator provides stability to the nonlinear system by moving the extraneous pole into the negative real axis for high gains. Thus, it is a suitable controller. Crucially, as the transfer function for the ‘2D’ system can be described similarly, albeit with different constants, this control method is applicable there as well. </a:t>
            </a:r>
          </a:p>
          <a:p>
            <a:endParaRPr lang="en-GB" dirty="0"/>
          </a:p>
        </p:txBody>
      </p:sp>
      <p:sp>
        <p:nvSpPr>
          <p:cNvPr id="4" name="Slide Number Placeholder 3"/>
          <p:cNvSpPr>
            <a:spLocks noGrp="1"/>
          </p:cNvSpPr>
          <p:nvPr>
            <p:ph type="sldNum" sz="quarter" idx="10"/>
          </p:nvPr>
        </p:nvSpPr>
        <p:spPr/>
        <p:txBody>
          <a:bodyPr/>
          <a:lstStyle/>
          <a:p>
            <a:fld id="{F4EC0827-6F48-4810-8958-A10B2B8F604C}" type="slidenum">
              <a:rPr lang="en-GB" smtClean="0"/>
              <a:t>37</a:t>
            </a:fld>
            <a:endParaRPr lang="en-GB"/>
          </a:p>
        </p:txBody>
      </p:sp>
    </p:spTree>
    <p:extLst>
      <p:ext uri="{BB962C8B-B14F-4D97-AF65-F5344CB8AC3E}">
        <p14:creationId xmlns:p14="http://schemas.microsoft.com/office/powerpoint/2010/main" val="90304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33290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936167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8"/>
            <a:ext cx="2628900" cy="56292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8"/>
            <a:ext cx="7734300" cy="56292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737153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571D18-1BC9-A240-B562-C4A6D39888F1}" type="datetimeFigureOut">
              <a:rPr lang="en-GB" smtClean="0"/>
              <a:t>22/09/2019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E0129A8-797B-3448-B0C7-8959B68A614E}"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47414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977851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535574"/>
            <a:ext cx="105156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831851" y="4415299"/>
            <a:ext cx="105156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51063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1905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1905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63737150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8"/>
            <a:ext cx="5157787" cy="35038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2" y="2505078"/>
            <a:ext cx="5183188" cy="35038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35803902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762442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665233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67293818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261176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057900"/>
            <a:ext cx="12192000" cy="800100"/>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8"/>
            <a:ext cx="10515600" cy="40957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7239000" y="6333682"/>
            <a:ext cx="4114800" cy="365125"/>
          </a:xfrm>
          <a:prstGeom prst="rect">
            <a:avLst/>
          </a:prstGeom>
        </p:spPr>
        <p:txBody>
          <a:bodyPr vert="horz" lIns="91440" tIns="45720" rIns="91440" bIns="45720" rtlCol="0" anchor="ctr"/>
          <a:lstStyle>
            <a:lvl1pPr algn="ctr">
              <a:defRPr sz="900">
                <a:solidFill>
                  <a:schemeClr val="tx1">
                    <a:tint val="75000"/>
                  </a:schemeClr>
                </a:solidFill>
                <a:latin typeface="Helvetica" pitchFamily="34" charset="0"/>
              </a:defRPr>
            </a:lvl1pPr>
          </a:lstStyle>
          <a:p>
            <a:endParaRPr lang="en-GB"/>
          </a:p>
        </p:txBody>
      </p:sp>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007728" y="6057107"/>
            <a:ext cx="1068915" cy="801686"/>
          </a:xfrm>
          <a:prstGeom prst="rect">
            <a:avLst/>
          </a:prstGeom>
        </p:spPr>
      </p:pic>
      <p:cxnSp>
        <p:nvCxnSpPr>
          <p:cNvPr id="8" name="Straight Connector 7"/>
          <p:cNvCxnSpPr/>
          <p:nvPr/>
        </p:nvCxnSpPr>
        <p:spPr>
          <a:xfrm>
            <a:off x="0" y="6134099"/>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528" y="6268373"/>
            <a:ext cx="2790601" cy="455354"/>
          </a:xfrm>
          <a:prstGeom prst="rect">
            <a:avLst/>
          </a:prstGeom>
        </p:spPr>
      </p:pic>
    </p:spTree>
    <p:extLst>
      <p:ext uri="{BB962C8B-B14F-4D97-AF65-F5344CB8AC3E}">
        <p14:creationId xmlns:p14="http://schemas.microsoft.com/office/powerpoint/2010/main" val="3632557094"/>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Lst>
  <p:txStyles>
    <p:titleStyle>
      <a:lvl1pPr algn="l" defTabSz="685800" rtl="0" eaLnBrk="1" latinLnBrk="0" hangingPunct="1">
        <a:lnSpc>
          <a:spcPct val="90000"/>
        </a:lnSpc>
        <a:spcBef>
          <a:spcPct val="0"/>
        </a:spcBef>
        <a:buNone/>
        <a:defRPr sz="3300" kern="1200">
          <a:solidFill>
            <a:schemeClr val="tx1"/>
          </a:solidFill>
          <a:latin typeface="Helvetica"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10.png"/><Relationship Id="rId4" Type="http://schemas.openxmlformats.org/officeDocument/2006/relationships/image" Target="../media/image70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D451-ED36-D94C-B565-C61C64D3E68D}"/>
              </a:ext>
            </a:extLst>
          </p:cNvPr>
          <p:cNvSpPr>
            <a:spLocks noGrp="1"/>
          </p:cNvSpPr>
          <p:nvPr>
            <p:ph type="ctrTitle"/>
          </p:nvPr>
        </p:nvSpPr>
        <p:spPr>
          <a:xfrm>
            <a:off x="726200" y="1214438"/>
            <a:ext cx="10739600" cy="2387600"/>
          </a:xfrm>
        </p:spPr>
        <p:txBody>
          <a:bodyPr>
            <a:normAutofit/>
          </a:bodyPr>
          <a:lstStyle/>
          <a:p>
            <a:r>
              <a:rPr lang="en-GB" dirty="0"/>
              <a:t>Controlled Electromagnetic Levitation </a:t>
            </a:r>
            <a:br>
              <a:rPr lang="en-GB" dirty="0"/>
            </a:br>
            <a:r>
              <a:rPr lang="en-GB" dirty="0"/>
              <a:t>in Multiple Dimensions</a:t>
            </a:r>
          </a:p>
        </p:txBody>
      </p:sp>
      <p:sp>
        <p:nvSpPr>
          <p:cNvPr id="3" name="Subtitle 2">
            <a:extLst>
              <a:ext uri="{FF2B5EF4-FFF2-40B4-BE49-F238E27FC236}">
                <a16:creationId xmlns:a16="http://schemas.microsoft.com/office/drawing/2014/main" id="{A64F716E-2DA0-AF4A-A375-65DB609495CB}"/>
              </a:ext>
            </a:extLst>
          </p:cNvPr>
          <p:cNvSpPr>
            <a:spLocks noGrp="1"/>
          </p:cNvSpPr>
          <p:nvPr>
            <p:ph type="subTitle" idx="1"/>
          </p:nvPr>
        </p:nvSpPr>
        <p:spPr/>
        <p:txBody>
          <a:bodyPr anchor="ctr">
            <a:normAutofit/>
          </a:bodyPr>
          <a:lstStyle/>
          <a:p>
            <a:r>
              <a:rPr lang="en-GB" sz="2800" dirty="0"/>
              <a:t>Group WR1</a:t>
            </a:r>
          </a:p>
          <a:p>
            <a:r>
              <a:rPr lang="en-GB" sz="2800" dirty="0"/>
              <a:t>28/11/2018</a:t>
            </a:r>
          </a:p>
        </p:txBody>
      </p:sp>
    </p:spTree>
    <p:extLst>
      <p:ext uri="{BB962C8B-B14F-4D97-AF65-F5344CB8AC3E}">
        <p14:creationId xmlns:p14="http://schemas.microsoft.com/office/powerpoint/2010/main" val="92516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CC97-C423-544D-8058-D0C38BC946F6}"/>
              </a:ext>
            </a:extLst>
          </p:cNvPr>
          <p:cNvSpPr>
            <a:spLocks noGrp="1"/>
          </p:cNvSpPr>
          <p:nvPr>
            <p:ph type="title"/>
          </p:nvPr>
        </p:nvSpPr>
        <p:spPr/>
        <p:txBody>
          <a:bodyPr/>
          <a:lstStyle/>
          <a:p>
            <a:r>
              <a:rPr lang="en-US" dirty="0"/>
              <a:t>Important factors for sensors</a:t>
            </a:r>
          </a:p>
        </p:txBody>
      </p:sp>
      <p:sp>
        <p:nvSpPr>
          <p:cNvPr id="3" name="Content Placeholder 2">
            <a:extLst>
              <a:ext uri="{FF2B5EF4-FFF2-40B4-BE49-F238E27FC236}">
                <a16:creationId xmlns:a16="http://schemas.microsoft.com/office/drawing/2014/main" id="{CD3E2F59-D471-044D-A1F2-5FEC44AC1BBD}"/>
              </a:ext>
            </a:extLst>
          </p:cNvPr>
          <p:cNvSpPr>
            <a:spLocks noGrp="1"/>
          </p:cNvSpPr>
          <p:nvPr>
            <p:ph idx="1"/>
          </p:nvPr>
        </p:nvSpPr>
        <p:spPr/>
        <p:txBody>
          <a:bodyPr/>
          <a:lstStyle/>
          <a:p>
            <a:pPr>
              <a:lnSpc>
                <a:spcPct val="150000"/>
              </a:lnSpc>
            </a:pPr>
            <a:r>
              <a:rPr lang="en-US" dirty="0"/>
              <a:t>Accuracy</a:t>
            </a:r>
          </a:p>
          <a:p>
            <a:pPr>
              <a:lnSpc>
                <a:spcPct val="150000"/>
              </a:lnSpc>
            </a:pPr>
            <a:r>
              <a:rPr lang="en-US" dirty="0"/>
              <a:t>Precision</a:t>
            </a:r>
          </a:p>
          <a:p>
            <a:pPr>
              <a:lnSpc>
                <a:spcPct val="150000"/>
              </a:lnSpc>
            </a:pPr>
            <a:r>
              <a:rPr lang="en-US" dirty="0"/>
              <a:t>Noise</a:t>
            </a:r>
          </a:p>
          <a:p>
            <a:pPr>
              <a:lnSpc>
                <a:spcPct val="150000"/>
              </a:lnSpc>
            </a:pPr>
            <a:r>
              <a:rPr lang="en-US" dirty="0"/>
              <a:t>Read Frequency</a:t>
            </a:r>
          </a:p>
          <a:p>
            <a:pPr>
              <a:lnSpc>
                <a:spcPct val="150000"/>
              </a:lnSpc>
            </a:pPr>
            <a:r>
              <a:rPr lang="en-US" dirty="0"/>
              <a:t>Range of operation</a:t>
            </a:r>
          </a:p>
        </p:txBody>
      </p:sp>
    </p:spTree>
    <p:extLst>
      <p:ext uri="{BB962C8B-B14F-4D97-AF65-F5344CB8AC3E}">
        <p14:creationId xmlns:p14="http://schemas.microsoft.com/office/powerpoint/2010/main" val="313232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D37585-A947-054D-B01F-8D0162DB9EF3}"/>
              </a:ext>
            </a:extLst>
          </p:cNvPr>
          <p:cNvSpPr>
            <a:spLocks noGrp="1"/>
          </p:cNvSpPr>
          <p:nvPr>
            <p:ph type="body" idx="1"/>
          </p:nvPr>
        </p:nvSpPr>
        <p:spPr/>
        <p:txBody>
          <a:bodyPr>
            <a:normAutofit/>
          </a:bodyPr>
          <a:lstStyle/>
          <a:p>
            <a:r>
              <a:rPr lang="en-US" sz="2800" dirty="0"/>
              <a:t>Analogue</a:t>
            </a:r>
          </a:p>
        </p:txBody>
      </p:sp>
      <p:sp>
        <p:nvSpPr>
          <p:cNvPr id="4" name="Content Placeholder 3">
            <a:extLst>
              <a:ext uri="{FF2B5EF4-FFF2-40B4-BE49-F238E27FC236}">
                <a16:creationId xmlns:a16="http://schemas.microsoft.com/office/drawing/2014/main" id="{80BA2656-7B81-B547-8579-5698F1D35123}"/>
              </a:ext>
            </a:extLst>
          </p:cNvPr>
          <p:cNvSpPr>
            <a:spLocks noGrp="1"/>
          </p:cNvSpPr>
          <p:nvPr>
            <p:ph sz="half" idx="2"/>
          </p:nvPr>
        </p:nvSpPr>
        <p:spPr/>
        <p:txBody>
          <a:bodyPr>
            <a:normAutofit/>
          </a:bodyPr>
          <a:lstStyle/>
          <a:p>
            <a:pPr>
              <a:lnSpc>
                <a:spcPct val="150000"/>
              </a:lnSpc>
            </a:pPr>
            <a:r>
              <a:rPr lang="en-US" sz="2800" dirty="0"/>
              <a:t>Higher read frequency</a:t>
            </a:r>
          </a:p>
          <a:p>
            <a:pPr>
              <a:lnSpc>
                <a:spcPct val="150000"/>
              </a:lnSpc>
            </a:pPr>
            <a:r>
              <a:rPr lang="en-US" sz="2800" dirty="0"/>
              <a:t>Higher precision</a:t>
            </a:r>
          </a:p>
          <a:p>
            <a:pPr>
              <a:lnSpc>
                <a:spcPct val="150000"/>
              </a:lnSpc>
            </a:pPr>
            <a:r>
              <a:rPr lang="en-US" sz="2800" dirty="0"/>
              <a:t>Higher range of operation</a:t>
            </a:r>
          </a:p>
          <a:p>
            <a:pPr>
              <a:lnSpc>
                <a:spcPct val="150000"/>
              </a:lnSpc>
            </a:pPr>
            <a:endParaRPr lang="en-US" sz="2800" dirty="0"/>
          </a:p>
        </p:txBody>
      </p:sp>
      <p:sp>
        <p:nvSpPr>
          <p:cNvPr id="5" name="Text Placeholder 4">
            <a:extLst>
              <a:ext uri="{FF2B5EF4-FFF2-40B4-BE49-F238E27FC236}">
                <a16:creationId xmlns:a16="http://schemas.microsoft.com/office/drawing/2014/main" id="{90A78B3D-729E-844A-BB57-579078EAF0AD}"/>
              </a:ext>
            </a:extLst>
          </p:cNvPr>
          <p:cNvSpPr>
            <a:spLocks noGrp="1"/>
          </p:cNvSpPr>
          <p:nvPr>
            <p:ph type="body" sz="quarter" idx="3"/>
          </p:nvPr>
        </p:nvSpPr>
        <p:spPr/>
        <p:txBody>
          <a:bodyPr>
            <a:normAutofit/>
          </a:bodyPr>
          <a:lstStyle/>
          <a:p>
            <a:r>
              <a:rPr lang="en-US" sz="2800" dirty="0"/>
              <a:t>Digital</a:t>
            </a:r>
          </a:p>
        </p:txBody>
      </p:sp>
      <p:sp>
        <p:nvSpPr>
          <p:cNvPr id="6" name="Content Placeholder 5">
            <a:extLst>
              <a:ext uri="{FF2B5EF4-FFF2-40B4-BE49-F238E27FC236}">
                <a16:creationId xmlns:a16="http://schemas.microsoft.com/office/drawing/2014/main" id="{605B7186-D37B-1142-8984-509EAEF8F6A2}"/>
              </a:ext>
            </a:extLst>
          </p:cNvPr>
          <p:cNvSpPr>
            <a:spLocks noGrp="1"/>
          </p:cNvSpPr>
          <p:nvPr>
            <p:ph sz="quarter" idx="4"/>
          </p:nvPr>
        </p:nvSpPr>
        <p:spPr/>
        <p:txBody>
          <a:bodyPr>
            <a:normAutofit/>
          </a:bodyPr>
          <a:lstStyle/>
          <a:p>
            <a:pPr>
              <a:lnSpc>
                <a:spcPct val="150000"/>
              </a:lnSpc>
            </a:pPr>
            <a:r>
              <a:rPr lang="en-US" sz="2800" dirty="0"/>
              <a:t>Higher accuracy</a:t>
            </a:r>
          </a:p>
          <a:p>
            <a:pPr>
              <a:lnSpc>
                <a:spcPct val="150000"/>
              </a:lnSpc>
            </a:pPr>
            <a:r>
              <a:rPr lang="en-US" sz="2800" dirty="0"/>
              <a:t>More resistant to noise</a:t>
            </a:r>
          </a:p>
          <a:p>
            <a:pPr>
              <a:lnSpc>
                <a:spcPct val="150000"/>
              </a:lnSpc>
            </a:pPr>
            <a:endParaRPr lang="en-US" sz="2800" dirty="0"/>
          </a:p>
        </p:txBody>
      </p:sp>
      <p:sp>
        <p:nvSpPr>
          <p:cNvPr id="2" name="Title 1">
            <a:extLst>
              <a:ext uri="{FF2B5EF4-FFF2-40B4-BE49-F238E27FC236}">
                <a16:creationId xmlns:a16="http://schemas.microsoft.com/office/drawing/2014/main" id="{374CDF6B-2EBC-5841-B669-AC2678E30A79}"/>
              </a:ext>
            </a:extLst>
          </p:cNvPr>
          <p:cNvSpPr>
            <a:spLocks noGrp="1"/>
          </p:cNvSpPr>
          <p:nvPr>
            <p:ph type="title"/>
          </p:nvPr>
        </p:nvSpPr>
        <p:spPr/>
        <p:txBody>
          <a:bodyPr/>
          <a:lstStyle/>
          <a:p>
            <a:r>
              <a:rPr lang="en-US" dirty="0"/>
              <a:t>Which sensor to choose</a:t>
            </a:r>
          </a:p>
        </p:txBody>
      </p:sp>
    </p:spTree>
    <p:extLst>
      <p:ext uri="{BB962C8B-B14F-4D97-AF65-F5344CB8AC3E}">
        <p14:creationId xmlns:p14="http://schemas.microsoft.com/office/powerpoint/2010/main" val="704517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E5472-0A3E-8841-8D7F-A896B06DF62A}"/>
              </a:ext>
            </a:extLst>
          </p:cNvPr>
          <p:cNvSpPr>
            <a:spLocks noGrp="1"/>
          </p:cNvSpPr>
          <p:nvPr>
            <p:ph type="title"/>
          </p:nvPr>
        </p:nvSpPr>
        <p:spPr/>
        <p:txBody>
          <a:bodyPr/>
          <a:lstStyle/>
          <a:p>
            <a:r>
              <a:rPr lang="en-US" dirty="0" err="1"/>
              <a:t>Linearising</a:t>
            </a:r>
            <a:r>
              <a:rPr lang="en-US" dirty="0"/>
              <a:t> analogue sensor</a:t>
            </a:r>
          </a:p>
        </p:txBody>
      </p:sp>
      <p:sp>
        <p:nvSpPr>
          <p:cNvPr id="3" name="Content Placeholder 2">
            <a:extLst>
              <a:ext uri="{FF2B5EF4-FFF2-40B4-BE49-F238E27FC236}">
                <a16:creationId xmlns:a16="http://schemas.microsoft.com/office/drawing/2014/main" id="{92F6F523-31BB-B845-8652-043736A31E64}"/>
              </a:ext>
            </a:extLst>
          </p:cNvPr>
          <p:cNvSpPr>
            <a:spLocks noGrp="1"/>
          </p:cNvSpPr>
          <p:nvPr>
            <p:ph idx="1"/>
          </p:nvPr>
        </p:nvSpPr>
        <p:spPr/>
        <p:txBody>
          <a:bodyPr/>
          <a:lstStyle/>
          <a:p>
            <a:r>
              <a:rPr lang="en-US" dirty="0" err="1"/>
              <a:t>dV</a:t>
            </a:r>
            <a:r>
              <a:rPr lang="en-US" dirty="0"/>
              <a:t>/ds not constant</a:t>
            </a:r>
          </a:p>
          <a:p>
            <a:endParaRPr lang="en-US" dirty="0"/>
          </a:p>
        </p:txBody>
      </p:sp>
      <p:sp>
        <p:nvSpPr>
          <p:cNvPr id="5" name="Rounded Rectangle 4">
            <a:extLst>
              <a:ext uri="{FF2B5EF4-FFF2-40B4-BE49-F238E27FC236}">
                <a16:creationId xmlns:a16="http://schemas.microsoft.com/office/drawing/2014/main" id="{95B52E97-F121-8B44-AF4F-2B07703861BA}"/>
              </a:ext>
            </a:extLst>
          </p:cNvPr>
          <p:cNvSpPr/>
          <p:nvPr/>
        </p:nvSpPr>
        <p:spPr>
          <a:xfrm>
            <a:off x="8178229" y="1500028"/>
            <a:ext cx="3102796" cy="1812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B45494C-8E2B-9845-97F9-E6A273EEDC50}"/>
              </a:ext>
            </a:extLst>
          </p:cNvPr>
          <p:cNvSpPr/>
          <p:nvPr/>
        </p:nvSpPr>
        <p:spPr>
          <a:xfrm>
            <a:off x="9047506" y="3139727"/>
            <a:ext cx="1438382" cy="14383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681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autoRev="1" fill="hold" grpId="0" nodeType="clickEffect">
                                  <p:stCondLst>
                                    <p:cond delay="0"/>
                                  </p:stCondLst>
                                  <p:childTnLst>
                                    <p:animMotion origin="layout" path="M -1.66667E-6 -1.48148E-6 L -0.00143 -0.12454 " pathEditMode="relative" rAng="0" ptsTypes="AA">
                                      <p:cBhvr>
                                        <p:cTn id="6" dur="2000" fill="hold"/>
                                        <p:tgtEl>
                                          <p:spTgt spid="4"/>
                                        </p:tgtEl>
                                        <p:attrNameLst>
                                          <p:attrName>ppt_x</p:attrName>
                                          <p:attrName>ppt_y</p:attrName>
                                        </p:attrNameLst>
                                      </p:cBhvr>
                                      <p:rCtr x="-78" y="-6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8311EB-4AD1-6249-B75D-B65C957B78C7}"/>
              </a:ext>
            </a:extLst>
          </p:cNvPr>
          <p:cNvSpPr>
            <a:spLocks noGrp="1"/>
          </p:cNvSpPr>
          <p:nvPr>
            <p:ph type="title"/>
          </p:nvPr>
        </p:nvSpPr>
        <p:spPr/>
        <p:txBody>
          <a:bodyPr/>
          <a:lstStyle/>
          <a:p>
            <a:r>
              <a:rPr lang="en-US" dirty="0"/>
              <a:t>Filtering Noise</a:t>
            </a:r>
          </a:p>
        </p:txBody>
      </p:sp>
      <p:pic>
        <p:nvPicPr>
          <p:cNvPr id="10" name="Content Placeholder 9">
            <a:extLst>
              <a:ext uri="{FF2B5EF4-FFF2-40B4-BE49-F238E27FC236}">
                <a16:creationId xmlns:a16="http://schemas.microsoft.com/office/drawing/2014/main" id="{D16001A6-5274-5442-A8DF-19E939487979}"/>
              </a:ext>
            </a:extLst>
          </p:cNvPr>
          <p:cNvPicPr>
            <a:picLocks noGrp="1" noChangeAspect="1"/>
          </p:cNvPicPr>
          <p:nvPr>
            <p:ph idx="1"/>
          </p:nvPr>
        </p:nvPicPr>
        <p:blipFill rotWithShape="1">
          <a:blip r:embed="rId2"/>
          <a:srcRect l="2924" t="32162" r="7719" b="21266"/>
          <a:stretch/>
        </p:blipFill>
        <p:spPr>
          <a:xfrm>
            <a:off x="586831" y="1690688"/>
            <a:ext cx="5106487" cy="3548577"/>
          </a:xfrm>
        </p:spPr>
      </p:pic>
      <p:pic>
        <p:nvPicPr>
          <p:cNvPr id="12" name="Picture 11">
            <a:extLst>
              <a:ext uri="{FF2B5EF4-FFF2-40B4-BE49-F238E27FC236}">
                <a16:creationId xmlns:a16="http://schemas.microsoft.com/office/drawing/2014/main" id="{5A0105E7-B628-834F-B2CB-AC4AE888C3F8}"/>
              </a:ext>
            </a:extLst>
          </p:cNvPr>
          <p:cNvPicPr>
            <a:picLocks noChangeAspect="1"/>
          </p:cNvPicPr>
          <p:nvPr/>
        </p:nvPicPr>
        <p:blipFill rotWithShape="1">
          <a:blip r:embed="rId3"/>
          <a:srcRect l="5731" t="33370" r="2484" b="18793"/>
          <a:stretch/>
        </p:blipFill>
        <p:spPr>
          <a:xfrm>
            <a:off x="5693318" y="1690688"/>
            <a:ext cx="5106487" cy="3548577"/>
          </a:xfrm>
          <a:prstGeom prst="rect">
            <a:avLst/>
          </a:prstGeom>
        </p:spPr>
      </p:pic>
      <p:sp>
        <p:nvSpPr>
          <p:cNvPr id="13" name="TextBox 12">
            <a:extLst>
              <a:ext uri="{FF2B5EF4-FFF2-40B4-BE49-F238E27FC236}">
                <a16:creationId xmlns:a16="http://schemas.microsoft.com/office/drawing/2014/main" id="{7B0631A3-CD3F-E147-896F-8C39E2070EEF}"/>
              </a:ext>
            </a:extLst>
          </p:cNvPr>
          <p:cNvSpPr txBox="1"/>
          <p:nvPr/>
        </p:nvSpPr>
        <p:spPr>
          <a:xfrm>
            <a:off x="2402092" y="5482766"/>
            <a:ext cx="2002536" cy="369332"/>
          </a:xfrm>
          <a:prstGeom prst="rect">
            <a:avLst/>
          </a:prstGeom>
          <a:noFill/>
        </p:spPr>
        <p:txBody>
          <a:bodyPr wrap="none" rtlCol="0">
            <a:spAutoFit/>
          </a:bodyPr>
          <a:lstStyle/>
          <a:p>
            <a:r>
              <a:rPr lang="en-US" dirty="0"/>
              <a:t>Noise on raw signal</a:t>
            </a:r>
          </a:p>
        </p:txBody>
      </p:sp>
      <p:sp>
        <p:nvSpPr>
          <p:cNvPr id="15" name="TextBox 14">
            <a:extLst>
              <a:ext uri="{FF2B5EF4-FFF2-40B4-BE49-F238E27FC236}">
                <a16:creationId xmlns:a16="http://schemas.microsoft.com/office/drawing/2014/main" id="{006DB997-E700-BA40-8D01-AC11F108CB06}"/>
              </a:ext>
            </a:extLst>
          </p:cNvPr>
          <p:cNvSpPr txBox="1"/>
          <p:nvPr/>
        </p:nvSpPr>
        <p:spPr>
          <a:xfrm>
            <a:off x="6833286" y="5511114"/>
            <a:ext cx="3791551" cy="369332"/>
          </a:xfrm>
          <a:prstGeom prst="rect">
            <a:avLst/>
          </a:prstGeom>
          <a:noFill/>
        </p:spPr>
        <p:txBody>
          <a:bodyPr wrap="none" rtlCol="0">
            <a:spAutoFit/>
          </a:bodyPr>
          <a:lstStyle/>
          <a:p>
            <a:r>
              <a:rPr lang="en-US" dirty="0"/>
              <a:t>Noise after amplification and shielding</a:t>
            </a:r>
          </a:p>
        </p:txBody>
      </p:sp>
    </p:spTree>
    <p:extLst>
      <p:ext uri="{BB962C8B-B14F-4D97-AF65-F5344CB8AC3E}">
        <p14:creationId xmlns:p14="http://schemas.microsoft.com/office/powerpoint/2010/main" val="2886288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6D75-8FCA-BF4B-B172-F8500644C79A}"/>
              </a:ext>
            </a:extLst>
          </p:cNvPr>
          <p:cNvSpPr>
            <a:spLocks noGrp="1"/>
          </p:cNvSpPr>
          <p:nvPr>
            <p:ph type="title"/>
          </p:nvPr>
        </p:nvSpPr>
        <p:spPr/>
        <p:txBody>
          <a:bodyPr>
            <a:normAutofit/>
          </a:bodyPr>
          <a:lstStyle/>
          <a:p>
            <a:r>
              <a:rPr lang="en-US" dirty="0"/>
              <a:t>Shielding</a:t>
            </a:r>
            <a:br>
              <a:rPr lang="en-US" dirty="0"/>
            </a:br>
            <a:endParaRPr lang="en-US" dirty="0"/>
          </a:p>
        </p:txBody>
      </p:sp>
      <p:pic>
        <p:nvPicPr>
          <p:cNvPr id="5" name="Content Placeholder 4">
            <a:extLst>
              <a:ext uri="{FF2B5EF4-FFF2-40B4-BE49-F238E27FC236}">
                <a16:creationId xmlns:a16="http://schemas.microsoft.com/office/drawing/2014/main" id="{CC046D1B-CDE2-7D47-A140-0987427ABD9A}"/>
              </a:ext>
            </a:extLst>
          </p:cNvPr>
          <p:cNvPicPr>
            <a:picLocks noGrp="1" noChangeAspect="1"/>
          </p:cNvPicPr>
          <p:nvPr>
            <p:ph idx="1"/>
          </p:nvPr>
        </p:nvPicPr>
        <p:blipFill rotWithShape="1">
          <a:blip r:embed="rId2"/>
          <a:srcRect b="-112"/>
          <a:stretch/>
        </p:blipFill>
        <p:spPr>
          <a:xfrm rot="5400000">
            <a:off x="5132301" y="-1012365"/>
            <a:ext cx="6047336" cy="8072065"/>
          </a:xfrm>
        </p:spPr>
      </p:pic>
    </p:spTree>
    <p:extLst>
      <p:ext uri="{BB962C8B-B14F-4D97-AF65-F5344CB8AC3E}">
        <p14:creationId xmlns:p14="http://schemas.microsoft.com/office/powerpoint/2010/main" val="1941192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28E4AB-9B03-8345-B5C4-B11FE73B80BF}"/>
              </a:ext>
            </a:extLst>
          </p:cNvPr>
          <p:cNvPicPr>
            <a:picLocks noGrp="1" noChangeAspect="1"/>
          </p:cNvPicPr>
          <p:nvPr>
            <p:ph idx="1"/>
          </p:nvPr>
        </p:nvPicPr>
        <p:blipFill rotWithShape="1">
          <a:blip r:embed="rId3"/>
          <a:srcRect b="11217"/>
          <a:stretch/>
        </p:blipFill>
        <p:spPr>
          <a:xfrm>
            <a:off x="7088659" y="0"/>
            <a:ext cx="5103341" cy="6041204"/>
          </a:xfrm>
        </p:spPr>
      </p:pic>
      <p:pic>
        <p:nvPicPr>
          <p:cNvPr id="7" name="Picture 6">
            <a:extLst>
              <a:ext uri="{FF2B5EF4-FFF2-40B4-BE49-F238E27FC236}">
                <a16:creationId xmlns:a16="http://schemas.microsoft.com/office/drawing/2014/main" id="{78C50E93-5DC9-D04A-9CFD-48B8E2F4C56D}"/>
              </a:ext>
            </a:extLst>
          </p:cNvPr>
          <p:cNvPicPr>
            <a:picLocks noChangeAspect="1"/>
          </p:cNvPicPr>
          <p:nvPr/>
        </p:nvPicPr>
        <p:blipFill rotWithShape="1">
          <a:blip r:embed="rId4"/>
          <a:srcRect t="14860"/>
          <a:stretch/>
        </p:blipFill>
        <p:spPr>
          <a:xfrm rot="10800000">
            <a:off x="-1" y="1514732"/>
            <a:ext cx="7088659" cy="4526471"/>
          </a:xfrm>
          <a:prstGeom prst="rect">
            <a:avLst/>
          </a:prstGeom>
        </p:spPr>
      </p:pic>
      <p:sp>
        <p:nvSpPr>
          <p:cNvPr id="2" name="Title 1">
            <a:extLst>
              <a:ext uri="{FF2B5EF4-FFF2-40B4-BE49-F238E27FC236}">
                <a16:creationId xmlns:a16="http://schemas.microsoft.com/office/drawing/2014/main" id="{A1EEB0BA-8027-F545-AC65-EF0B4C614C71}"/>
              </a:ext>
            </a:extLst>
          </p:cNvPr>
          <p:cNvSpPr>
            <a:spLocks noGrp="1"/>
          </p:cNvSpPr>
          <p:nvPr>
            <p:ph type="title"/>
          </p:nvPr>
        </p:nvSpPr>
        <p:spPr/>
        <p:txBody>
          <a:bodyPr/>
          <a:lstStyle/>
          <a:p>
            <a:r>
              <a:rPr lang="en-US" dirty="0"/>
              <a:t>Thermal Considerations</a:t>
            </a:r>
          </a:p>
        </p:txBody>
      </p:sp>
      <p:sp>
        <p:nvSpPr>
          <p:cNvPr id="8" name="Donut 7">
            <a:extLst>
              <a:ext uri="{FF2B5EF4-FFF2-40B4-BE49-F238E27FC236}">
                <a16:creationId xmlns:a16="http://schemas.microsoft.com/office/drawing/2014/main" id="{B8DC8822-5FD8-264A-88B0-BECCB3368811}"/>
              </a:ext>
            </a:extLst>
          </p:cNvPr>
          <p:cNvSpPr/>
          <p:nvPr/>
        </p:nvSpPr>
        <p:spPr>
          <a:xfrm>
            <a:off x="3632887" y="3381630"/>
            <a:ext cx="852617" cy="932935"/>
          </a:xfrm>
          <a:prstGeom prst="donut">
            <a:avLst>
              <a:gd name="adj" fmla="val 4687"/>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 name="Donut 8">
            <a:extLst>
              <a:ext uri="{FF2B5EF4-FFF2-40B4-BE49-F238E27FC236}">
                <a16:creationId xmlns:a16="http://schemas.microsoft.com/office/drawing/2014/main" id="{E9344D6F-7192-334C-A20F-0B96AF2223D9}"/>
              </a:ext>
            </a:extLst>
          </p:cNvPr>
          <p:cNvSpPr/>
          <p:nvPr/>
        </p:nvSpPr>
        <p:spPr>
          <a:xfrm>
            <a:off x="8995719" y="1514734"/>
            <a:ext cx="1507524" cy="1599170"/>
          </a:xfrm>
          <a:prstGeom prst="donut">
            <a:avLst>
              <a:gd name="adj" fmla="val 4687"/>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0963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2991-6D94-3D47-8BA9-67718227B305}"/>
              </a:ext>
            </a:extLst>
          </p:cNvPr>
          <p:cNvSpPr>
            <a:spLocks noGrp="1"/>
          </p:cNvSpPr>
          <p:nvPr>
            <p:ph type="ctrTitle"/>
          </p:nvPr>
        </p:nvSpPr>
        <p:spPr/>
        <p:txBody>
          <a:bodyPr/>
          <a:lstStyle/>
          <a:p>
            <a:r>
              <a:rPr lang="en-US" dirty="0"/>
              <a:t>Using Lasers as Sensors</a:t>
            </a:r>
          </a:p>
        </p:txBody>
      </p:sp>
      <p:sp>
        <p:nvSpPr>
          <p:cNvPr id="3" name="Subtitle 2">
            <a:extLst>
              <a:ext uri="{FF2B5EF4-FFF2-40B4-BE49-F238E27FC236}">
                <a16:creationId xmlns:a16="http://schemas.microsoft.com/office/drawing/2014/main" id="{D00D11D8-610C-134E-9535-E82480DB0E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6797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1AA5-4F62-8B4B-AD99-DABEDA53F38A}"/>
              </a:ext>
            </a:extLst>
          </p:cNvPr>
          <p:cNvSpPr>
            <a:spLocks noGrp="1"/>
          </p:cNvSpPr>
          <p:nvPr>
            <p:ph type="title"/>
          </p:nvPr>
        </p:nvSpPr>
        <p:spPr/>
        <p:txBody>
          <a:bodyPr/>
          <a:lstStyle/>
          <a:p>
            <a:r>
              <a:rPr lang="en-US" dirty="0"/>
              <a:t>Concept</a:t>
            </a:r>
          </a:p>
        </p:txBody>
      </p:sp>
      <p:pic>
        <p:nvPicPr>
          <p:cNvPr id="5" name="Content Placeholder 4">
            <a:extLst>
              <a:ext uri="{FF2B5EF4-FFF2-40B4-BE49-F238E27FC236}">
                <a16:creationId xmlns:a16="http://schemas.microsoft.com/office/drawing/2014/main" id="{73E0C402-82AA-AF49-8AC4-CCC8C8DA2605}"/>
              </a:ext>
            </a:extLst>
          </p:cNvPr>
          <p:cNvPicPr>
            <a:picLocks noGrp="1" noChangeAspect="1"/>
          </p:cNvPicPr>
          <p:nvPr>
            <p:ph idx="1"/>
          </p:nvPr>
        </p:nvPicPr>
        <p:blipFill>
          <a:blip r:embed="rId2"/>
          <a:stretch>
            <a:fillRect/>
          </a:stretch>
        </p:blipFill>
        <p:spPr>
          <a:xfrm>
            <a:off x="6292147" y="772810"/>
            <a:ext cx="5321300" cy="3454400"/>
          </a:xfrm>
        </p:spPr>
      </p:pic>
      <p:sp>
        <p:nvSpPr>
          <p:cNvPr id="8" name="TextBox 7">
            <a:extLst>
              <a:ext uri="{FF2B5EF4-FFF2-40B4-BE49-F238E27FC236}">
                <a16:creationId xmlns:a16="http://schemas.microsoft.com/office/drawing/2014/main" id="{B2A451A9-7927-DF45-8642-D23A9CACD8B5}"/>
              </a:ext>
            </a:extLst>
          </p:cNvPr>
          <p:cNvSpPr txBox="1"/>
          <p:nvPr/>
        </p:nvSpPr>
        <p:spPr>
          <a:xfrm>
            <a:off x="838199" y="1863524"/>
            <a:ext cx="5325533" cy="2031325"/>
          </a:xfrm>
          <a:prstGeom prst="rect">
            <a:avLst/>
          </a:prstGeom>
          <a:noFill/>
        </p:spPr>
        <p:txBody>
          <a:bodyPr wrap="square" rtlCol="0">
            <a:spAutoFit/>
          </a:bodyPr>
          <a:lstStyle/>
          <a:p>
            <a:pPr marL="285750" indent="-285750">
              <a:buFontTx/>
              <a:buChar char="-"/>
            </a:pPr>
            <a:r>
              <a:rPr lang="en-US" dirty="0"/>
              <a:t>Uses two pairs of three offset lasers &amp; photodiodes</a:t>
            </a:r>
          </a:p>
          <a:p>
            <a:endParaRPr lang="en-US" dirty="0"/>
          </a:p>
          <a:p>
            <a:pPr marL="285750" indent="-285750">
              <a:buFontTx/>
              <a:buChar char="-"/>
            </a:pPr>
            <a:r>
              <a:rPr lang="en-US" dirty="0"/>
              <a:t>Spacing on each pair is offset</a:t>
            </a:r>
          </a:p>
          <a:p>
            <a:pPr marL="285750" indent="-285750">
              <a:buFontTx/>
              <a:buChar char="-"/>
            </a:pPr>
            <a:endParaRPr lang="en-US" dirty="0"/>
          </a:p>
          <a:p>
            <a:pPr marL="285750" indent="-285750">
              <a:buFontTx/>
              <a:buChar char="-"/>
            </a:pPr>
            <a:r>
              <a:rPr lang="en-US" dirty="0"/>
              <a:t>Vertical resolution of 1mm with 6mm range</a:t>
            </a:r>
          </a:p>
          <a:p>
            <a:pPr marL="285750" indent="-285750">
              <a:buFontTx/>
              <a:buChar char="-"/>
            </a:pPr>
            <a:endParaRPr lang="en-US" dirty="0"/>
          </a:p>
          <a:p>
            <a:pPr marL="285750" indent="-285750">
              <a:buFontTx/>
              <a:buChar char="-"/>
            </a:pPr>
            <a:endParaRPr lang="en-US" dirty="0"/>
          </a:p>
        </p:txBody>
      </p:sp>
      <p:pic>
        <p:nvPicPr>
          <p:cNvPr id="11" name="Picture 10">
            <a:extLst>
              <a:ext uri="{FF2B5EF4-FFF2-40B4-BE49-F238E27FC236}">
                <a16:creationId xmlns:a16="http://schemas.microsoft.com/office/drawing/2014/main" id="{E71376CE-C673-D14C-8868-E5C6DA7A6D53}"/>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1371057" y="3437007"/>
            <a:ext cx="3740203" cy="2598522"/>
          </a:xfrm>
          <a:prstGeom prst="rect">
            <a:avLst/>
          </a:prstGeom>
        </p:spPr>
      </p:pic>
    </p:spTree>
    <p:extLst>
      <p:ext uri="{BB962C8B-B14F-4D97-AF65-F5344CB8AC3E}">
        <p14:creationId xmlns:p14="http://schemas.microsoft.com/office/powerpoint/2010/main" val="4134304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25E2-0A1F-E641-9458-A6C63E372DF4}"/>
              </a:ext>
            </a:extLst>
          </p:cNvPr>
          <p:cNvSpPr>
            <a:spLocks noGrp="1"/>
          </p:cNvSpPr>
          <p:nvPr>
            <p:ph type="title"/>
          </p:nvPr>
        </p:nvSpPr>
        <p:spPr/>
        <p:txBody>
          <a:bodyPr/>
          <a:lstStyle/>
          <a:p>
            <a:r>
              <a:rPr lang="en-US" dirty="0"/>
              <a:t>Geometry</a:t>
            </a:r>
          </a:p>
        </p:txBody>
      </p:sp>
      <p:pic>
        <p:nvPicPr>
          <p:cNvPr id="9" name="Content Placeholder 8">
            <a:extLst>
              <a:ext uri="{FF2B5EF4-FFF2-40B4-BE49-F238E27FC236}">
                <a16:creationId xmlns:a16="http://schemas.microsoft.com/office/drawing/2014/main" id="{B9B82BAD-82C1-264F-8FF7-8A5A17140851}"/>
              </a:ext>
            </a:extLst>
          </p:cNvPr>
          <p:cNvPicPr>
            <a:picLocks noGrp="1" noChangeAspect="1"/>
          </p:cNvPicPr>
          <p:nvPr>
            <p:ph idx="1"/>
          </p:nvPr>
        </p:nvPicPr>
        <p:blipFill>
          <a:blip r:embed="rId4"/>
          <a:stretch>
            <a:fillRect/>
          </a:stretch>
        </p:blipFill>
        <p:spPr>
          <a:xfrm>
            <a:off x="6111535" y="677334"/>
            <a:ext cx="6633621" cy="4913137"/>
          </a:xfrm>
        </p:spPr>
      </p:pic>
      <p:sp>
        <p:nvSpPr>
          <p:cNvPr id="10" name="TextBox 9">
            <a:extLst>
              <a:ext uri="{FF2B5EF4-FFF2-40B4-BE49-F238E27FC236}">
                <a16:creationId xmlns:a16="http://schemas.microsoft.com/office/drawing/2014/main" id="{E90418F3-2061-844C-AEA7-51DA96E5D810}"/>
              </a:ext>
            </a:extLst>
          </p:cNvPr>
          <p:cNvSpPr txBox="1"/>
          <p:nvPr/>
        </p:nvSpPr>
        <p:spPr>
          <a:xfrm>
            <a:off x="838200" y="1863524"/>
            <a:ext cx="4975578" cy="1754326"/>
          </a:xfrm>
          <a:prstGeom prst="rect">
            <a:avLst/>
          </a:prstGeom>
          <a:noFill/>
        </p:spPr>
        <p:txBody>
          <a:bodyPr wrap="square" rtlCol="0">
            <a:spAutoFit/>
          </a:bodyPr>
          <a:lstStyle/>
          <a:p>
            <a:pPr marL="285750" indent="-285750">
              <a:buFontTx/>
              <a:buChar char="-"/>
            </a:pPr>
            <a:r>
              <a:rPr lang="en-US" dirty="0"/>
              <a:t>This concept relies lasers converging</a:t>
            </a:r>
          </a:p>
          <a:p>
            <a:endParaRPr lang="en-US" dirty="0"/>
          </a:p>
          <a:p>
            <a:pPr marL="285750" indent="-285750">
              <a:buFontTx/>
              <a:buChar char="-"/>
            </a:pPr>
            <a:r>
              <a:rPr lang="en-US" dirty="0"/>
              <a:t>Angles were determined based on rig</a:t>
            </a:r>
          </a:p>
          <a:p>
            <a:pPr marL="285750" indent="-285750">
              <a:buFontTx/>
              <a:buChar char="-"/>
            </a:pPr>
            <a:endParaRPr lang="en-US" dirty="0"/>
          </a:p>
          <a:p>
            <a:pPr marL="285750" indent="-285750">
              <a:buFontTx/>
              <a:buChar char="-"/>
            </a:pPr>
            <a:r>
              <a:rPr lang="en-US" dirty="0"/>
              <a:t>Supports were made with angled slots for lasers</a:t>
            </a:r>
          </a:p>
          <a:p>
            <a:pPr marL="285750" indent="-285750">
              <a:buFontTx/>
              <a:buChar char="-"/>
            </a:pPr>
            <a:endParaRPr lang="en-US" dirty="0"/>
          </a:p>
        </p:txBody>
      </p:sp>
      <p:pic>
        <p:nvPicPr>
          <p:cNvPr id="12" name="20181127_105138_1">
            <a:hlinkClick r:id="" action="ppaction://media"/>
            <a:extLst>
              <a:ext uri="{FF2B5EF4-FFF2-40B4-BE49-F238E27FC236}">
                <a16:creationId xmlns:a16="http://schemas.microsoft.com/office/drawing/2014/main" id="{54B12BE4-F8A7-DE45-86C9-791030E391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1730" y="3617851"/>
            <a:ext cx="4318701" cy="2429270"/>
          </a:xfrm>
          <a:prstGeom prst="rect">
            <a:avLst/>
          </a:prstGeom>
        </p:spPr>
      </p:pic>
    </p:spTree>
    <p:extLst>
      <p:ext uri="{BB962C8B-B14F-4D97-AF65-F5344CB8AC3E}">
        <p14:creationId xmlns:p14="http://schemas.microsoft.com/office/powerpoint/2010/main" val="197804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25E2-0A1F-E641-9458-A6C63E372DF4}"/>
              </a:ext>
            </a:extLst>
          </p:cNvPr>
          <p:cNvSpPr>
            <a:spLocks noGrp="1"/>
          </p:cNvSpPr>
          <p:nvPr>
            <p:ph type="title"/>
          </p:nvPr>
        </p:nvSpPr>
        <p:spPr/>
        <p:txBody>
          <a:bodyPr/>
          <a:lstStyle/>
          <a:p>
            <a:r>
              <a:rPr lang="en-US" dirty="0"/>
              <a:t>Electronics</a:t>
            </a:r>
          </a:p>
        </p:txBody>
      </p:sp>
      <p:sp>
        <p:nvSpPr>
          <p:cNvPr id="10" name="TextBox 9">
            <a:extLst>
              <a:ext uri="{FF2B5EF4-FFF2-40B4-BE49-F238E27FC236}">
                <a16:creationId xmlns:a16="http://schemas.microsoft.com/office/drawing/2014/main" id="{E90418F3-2061-844C-AEA7-51DA96E5D810}"/>
              </a:ext>
            </a:extLst>
          </p:cNvPr>
          <p:cNvSpPr txBox="1"/>
          <p:nvPr/>
        </p:nvSpPr>
        <p:spPr>
          <a:xfrm>
            <a:off x="838199" y="1863524"/>
            <a:ext cx="5619045" cy="2308324"/>
          </a:xfrm>
          <a:prstGeom prst="rect">
            <a:avLst/>
          </a:prstGeom>
          <a:noFill/>
        </p:spPr>
        <p:txBody>
          <a:bodyPr wrap="square" rtlCol="0">
            <a:spAutoFit/>
          </a:bodyPr>
          <a:lstStyle/>
          <a:p>
            <a:pPr marL="285750" indent="-285750">
              <a:buFontTx/>
              <a:buChar char="-"/>
            </a:pPr>
            <a:r>
              <a:rPr lang="en-US" dirty="0"/>
              <a:t>5V reference voltage</a:t>
            </a:r>
          </a:p>
          <a:p>
            <a:pPr marL="285750" indent="-285750">
              <a:buFontTx/>
              <a:buChar char="-"/>
            </a:pPr>
            <a:endParaRPr lang="en-US" dirty="0"/>
          </a:p>
          <a:p>
            <a:pPr marL="285750" indent="-285750">
              <a:buFontTx/>
              <a:buChar char="-"/>
            </a:pPr>
            <a:r>
              <a:rPr lang="en-US" dirty="0"/>
              <a:t>Readings from photodiode go to an ADC</a:t>
            </a:r>
          </a:p>
          <a:p>
            <a:endParaRPr lang="en-US" dirty="0"/>
          </a:p>
          <a:p>
            <a:pPr marL="285750" indent="-285750">
              <a:buFontTx/>
              <a:buChar char="-"/>
            </a:pPr>
            <a:r>
              <a:rPr lang="en-US" dirty="0"/>
              <a:t>Overall response time is around 1ms</a:t>
            </a:r>
          </a:p>
          <a:p>
            <a:pPr marL="285750" indent="-285750">
              <a:buFontTx/>
              <a:buChar char="-"/>
            </a:pPr>
            <a:endParaRPr lang="en-US" dirty="0"/>
          </a:p>
          <a:p>
            <a:pPr marL="285750" indent="-285750">
              <a:buFontTx/>
              <a:buChar char="-"/>
            </a:pPr>
            <a:r>
              <a:rPr lang="en-US" dirty="0"/>
              <a:t>Biggest speed bottleneck is reading ADC values</a:t>
            </a:r>
          </a:p>
          <a:p>
            <a:pPr marL="285750" indent="-285750">
              <a:buFontTx/>
              <a:buChar char="-"/>
            </a:pPr>
            <a:endParaRPr lang="en-US" dirty="0"/>
          </a:p>
        </p:txBody>
      </p:sp>
      <p:pic>
        <p:nvPicPr>
          <p:cNvPr id="8" name="Picture 7">
            <a:extLst>
              <a:ext uri="{FF2B5EF4-FFF2-40B4-BE49-F238E27FC236}">
                <a16:creationId xmlns:a16="http://schemas.microsoft.com/office/drawing/2014/main" id="{C41DD970-A877-0A4F-96C1-132E4E11EB88}"/>
              </a:ext>
            </a:extLst>
          </p:cNvPr>
          <p:cNvPicPr>
            <a:picLocks noChangeAspect="1"/>
          </p:cNvPicPr>
          <p:nvPr/>
        </p:nvPicPr>
        <p:blipFill>
          <a:blip r:embed="rId2"/>
          <a:stretch>
            <a:fillRect/>
          </a:stretch>
        </p:blipFill>
        <p:spPr>
          <a:xfrm>
            <a:off x="6096000" y="1455161"/>
            <a:ext cx="4871155" cy="4416931"/>
          </a:xfrm>
          <a:prstGeom prst="rect">
            <a:avLst/>
          </a:prstGeom>
        </p:spPr>
      </p:pic>
    </p:spTree>
    <p:extLst>
      <p:ext uri="{BB962C8B-B14F-4D97-AF65-F5344CB8AC3E}">
        <p14:creationId xmlns:p14="http://schemas.microsoft.com/office/powerpoint/2010/main" val="552268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C030-63B1-4984-BA01-F0CC08CB771B}"/>
              </a:ext>
            </a:extLst>
          </p:cNvPr>
          <p:cNvSpPr>
            <a:spLocks noGrp="1"/>
          </p:cNvSpPr>
          <p:nvPr>
            <p:ph type="title"/>
          </p:nvPr>
        </p:nvSpPr>
        <p:spPr/>
        <p:txBody>
          <a:bodyPr/>
          <a:lstStyle/>
          <a:p>
            <a:r>
              <a:rPr lang="en-GB" dirty="0"/>
              <a:t>Recap from last time…</a:t>
            </a:r>
          </a:p>
        </p:txBody>
      </p:sp>
      <p:sp>
        <p:nvSpPr>
          <p:cNvPr id="3" name="Content Placeholder 2">
            <a:extLst>
              <a:ext uri="{FF2B5EF4-FFF2-40B4-BE49-F238E27FC236}">
                <a16:creationId xmlns:a16="http://schemas.microsoft.com/office/drawing/2014/main" id="{8F3207D7-352A-4F7D-A4ED-58B26F1615C8}"/>
              </a:ext>
            </a:extLst>
          </p:cNvPr>
          <p:cNvSpPr>
            <a:spLocks noGrp="1"/>
          </p:cNvSpPr>
          <p:nvPr>
            <p:ph idx="1"/>
          </p:nvPr>
        </p:nvSpPr>
        <p:spPr/>
        <p:txBody>
          <a:bodyPr vert="horz" lIns="91440" tIns="45720" rIns="91440" bIns="45720" rtlCol="0" anchor="t">
            <a:normAutofit lnSpcReduction="10000"/>
          </a:bodyPr>
          <a:lstStyle/>
          <a:p>
            <a:r>
              <a:rPr lang="en-GB" dirty="0"/>
              <a:t>Multi-dimensional levitation of a steel ball with electromagnets and control theory</a:t>
            </a:r>
          </a:p>
          <a:p>
            <a:r>
              <a:rPr lang="en-GB" dirty="0"/>
              <a:t>Simulation</a:t>
            </a:r>
          </a:p>
          <a:p>
            <a:pPr lvl="1"/>
            <a:r>
              <a:rPr lang="en-GB" dirty="0"/>
              <a:t>1D – first half</a:t>
            </a:r>
          </a:p>
          <a:p>
            <a:pPr lvl="2"/>
            <a:r>
              <a:rPr lang="en-GB" dirty="0"/>
              <a:t>Achieved a model that achieved stability for vertical control</a:t>
            </a:r>
            <a:endParaRPr lang="en-GB" b="1" dirty="0"/>
          </a:p>
          <a:p>
            <a:pPr lvl="1"/>
            <a:r>
              <a:rPr lang="en-GB" dirty="0"/>
              <a:t>2D – second half</a:t>
            </a:r>
          </a:p>
          <a:p>
            <a:pPr lvl="2"/>
            <a:r>
              <a:rPr lang="en-GB" dirty="0"/>
              <a:t>Horizontal and vertical control</a:t>
            </a:r>
            <a:endParaRPr lang="en-GB" b="1" dirty="0"/>
          </a:p>
          <a:p>
            <a:r>
              <a:rPr lang="en-GB" dirty="0"/>
              <a:t>Experimentation – 1D vertical control around one point</a:t>
            </a:r>
          </a:p>
          <a:p>
            <a:pPr lvl="1"/>
            <a:r>
              <a:rPr lang="en-GB" dirty="0"/>
              <a:t>First half</a:t>
            </a:r>
          </a:p>
          <a:p>
            <a:pPr lvl="2"/>
            <a:r>
              <a:rPr lang="en-GB" dirty="0"/>
              <a:t>Exploring sensor options</a:t>
            </a:r>
            <a:endParaRPr lang="en-GB" b="1" dirty="0"/>
          </a:p>
          <a:p>
            <a:pPr lvl="2"/>
            <a:r>
              <a:rPr lang="en-GB" dirty="0"/>
              <a:t>Built a rig</a:t>
            </a:r>
            <a:endParaRPr lang="en-GB" b="1" dirty="0"/>
          </a:p>
          <a:p>
            <a:pPr lvl="1"/>
            <a:r>
              <a:rPr lang="en-GB" dirty="0"/>
              <a:t>Second half</a:t>
            </a:r>
          </a:p>
          <a:p>
            <a:pPr lvl="2"/>
            <a:r>
              <a:rPr lang="en-GB" dirty="0"/>
              <a:t>Improving the rig</a:t>
            </a:r>
            <a:endParaRPr lang="en-GB" b="1" dirty="0">
              <a:cs typeface="Calibri"/>
            </a:endParaRPr>
          </a:p>
          <a:p>
            <a:pPr lvl="2"/>
            <a:r>
              <a:rPr lang="en-GB" dirty="0"/>
              <a:t>Further exploring sensor options</a:t>
            </a:r>
            <a:endParaRPr lang="en-GB" b="1" dirty="0">
              <a:cs typeface="Calibri"/>
            </a:endParaRPr>
          </a:p>
          <a:p>
            <a:pPr lvl="2"/>
            <a:r>
              <a:rPr lang="en-GB" dirty="0"/>
              <a:t>Making it work!</a:t>
            </a:r>
          </a:p>
        </p:txBody>
      </p:sp>
      <p:pic>
        <p:nvPicPr>
          <p:cNvPr id="4" name="MagSimNew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043923" y="2230417"/>
            <a:ext cx="1684738" cy="3806522"/>
          </a:xfrm>
          <a:prstGeom prst="rect">
            <a:avLst/>
          </a:prstGeom>
        </p:spPr>
      </p:pic>
      <p:pic>
        <p:nvPicPr>
          <p:cNvPr id="6" name="Rig v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015819" y="2230417"/>
            <a:ext cx="3740945" cy="2104282"/>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878917" y="723854"/>
            <a:ext cx="6072096" cy="4554073"/>
          </a:xfrm>
          <a:prstGeom prst="rect">
            <a:avLst/>
          </a:prstGeom>
        </p:spPr>
      </p:pic>
    </p:spTree>
    <p:extLst>
      <p:ext uri="{BB962C8B-B14F-4D97-AF65-F5344CB8AC3E}">
        <p14:creationId xmlns:p14="http://schemas.microsoft.com/office/powerpoint/2010/main" val="340465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2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3700" fill="hold"/>
                                        <p:tgtEl>
                                          <p:spTgt spid="6"/>
                                        </p:tgtEl>
                                      </p:cBhvr>
                                    </p:cmd>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repeatCount="indefinite"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25E2-0A1F-E641-9458-A6C63E372DF4}"/>
              </a:ext>
            </a:extLst>
          </p:cNvPr>
          <p:cNvSpPr>
            <a:spLocks noGrp="1"/>
          </p:cNvSpPr>
          <p:nvPr>
            <p:ph type="title"/>
          </p:nvPr>
        </p:nvSpPr>
        <p:spPr/>
        <p:txBody>
          <a:bodyPr/>
          <a:lstStyle/>
          <a:p>
            <a:r>
              <a:rPr lang="en-US" dirty="0"/>
              <a:t>Future Work</a:t>
            </a:r>
          </a:p>
        </p:txBody>
      </p:sp>
      <p:sp>
        <p:nvSpPr>
          <p:cNvPr id="10" name="TextBox 9">
            <a:extLst>
              <a:ext uri="{FF2B5EF4-FFF2-40B4-BE49-F238E27FC236}">
                <a16:creationId xmlns:a16="http://schemas.microsoft.com/office/drawing/2014/main" id="{E90418F3-2061-844C-AEA7-51DA96E5D810}"/>
              </a:ext>
            </a:extLst>
          </p:cNvPr>
          <p:cNvSpPr txBox="1"/>
          <p:nvPr/>
        </p:nvSpPr>
        <p:spPr>
          <a:xfrm>
            <a:off x="838199" y="1579215"/>
            <a:ext cx="6338456" cy="4893647"/>
          </a:xfrm>
          <a:prstGeom prst="rect">
            <a:avLst/>
          </a:prstGeom>
          <a:noFill/>
        </p:spPr>
        <p:txBody>
          <a:bodyPr wrap="square" rtlCol="0">
            <a:spAutoFit/>
          </a:bodyPr>
          <a:lstStyle/>
          <a:p>
            <a:r>
              <a:rPr lang="en-US" sz="2400" dirty="0"/>
              <a:t>Two routes:</a:t>
            </a:r>
          </a:p>
          <a:p>
            <a:r>
              <a:rPr lang="en-US" sz="2400" dirty="0"/>
              <a:t>Go fully analogue</a:t>
            </a:r>
          </a:p>
          <a:p>
            <a:endParaRPr lang="en-US" sz="2400" dirty="0"/>
          </a:p>
          <a:p>
            <a:pPr marL="342900" indent="-342900">
              <a:buFont typeface="Arial" panose="020B0604020202020204" pitchFamily="34" charset="0"/>
              <a:buChar char="•"/>
            </a:pPr>
            <a:r>
              <a:rPr lang="en-US" sz="2400" dirty="0"/>
              <a:t>Remove the need for ADC and microcontrollers</a:t>
            </a:r>
          </a:p>
          <a:p>
            <a:pPr marL="342900" indent="-342900">
              <a:buFont typeface="Arial" panose="020B0604020202020204" pitchFamily="34" charset="0"/>
              <a:buChar char="•"/>
            </a:pPr>
            <a:r>
              <a:rPr lang="en-US" sz="2400" dirty="0"/>
              <a:t>Use variable components to make the system fully analogue </a:t>
            </a:r>
          </a:p>
          <a:p>
            <a:pPr marL="285750" indent="-285750">
              <a:buFontTx/>
              <a:buChar char="-"/>
            </a:pPr>
            <a:endParaRPr lang="en-US" sz="2400" dirty="0"/>
          </a:p>
          <a:p>
            <a:r>
              <a:rPr lang="en-US" sz="2400" dirty="0"/>
              <a:t>Better Equipment</a:t>
            </a:r>
          </a:p>
          <a:p>
            <a:endParaRPr lang="en-US" sz="2400" dirty="0"/>
          </a:p>
          <a:p>
            <a:pPr marL="342900" indent="-342900">
              <a:buFont typeface="Arial" panose="020B0604020202020204" pitchFamily="34" charset="0"/>
              <a:buChar char="•"/>
            </a:pPr>
            <a:r>
              <a:rPr lang="en-US" sz="2400" dirty="0"/>
              <a:t>Use a more expensive sensor and faster microcontroller</a:t>
            </a:r>
          </a:p>
          <a:p>
            <a:pPr marL="285750" indent="-285750">
              <a:buFontTx/>
              <a:buChar char="-"/>
            </a:pPr>
            <a:endParaRPr lang="en-US" sz="2400" dirty="0"/>
          </a:p>
        </p:txBody>
      </p:sp>
      <p:pic>
        <p:nvPicPr>
          <p:cNvPr id="4" name="Picture 3">
            <a:extLst>
              <a:ext uri="{FF2B5EF4-FFF2-40B4-BE49-F238E27FC236}">
                <a16:creationId xmlns:a16="http://schemas.microsoft.com/office/drawing/2014/main" id="{98AD0A0F-F94E-564F-B9A8-F99A5A67C87E}"/>
              </a:ext>
            </a:extLst>
          </p:cNvPr>
          <p:cNvPicPr>
            <a:picLocks noChangeAspect="1"/>
          </p:cNvPicPr>
          <p:nvPr/>
        </p:nvPicPr>
        <p:blipFill>
          <a:blip r:embed="rId2"/>
          <a:stretch>
            <a:fillRect/>
          </a:stretch>
        </p:blipFill>
        <p:spPr>
          <a:xfrm>
            <a:off x="8876146" y="767456"/>
            <a:ext cx="2692400" cy="2019300"/>
          </a:xfrm>
          <a:prstGeom prst="rect">
            <a:avLst/>
          </a:prstGeom>
        </p:spPr>
      </p:pic>
    </p:spTree>
    <p:extLst>
      <p:ext uri="{BB962C8B-B14F-4D97-AF65-F5344CB8AC3E}">
        <p14:creationId xmlns:p14="http://schemas.microsoft.com/office/powerpoint/2010/main" val="381564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C9C2-289F-F049-855F-7C05F441C316}"/>
              </a:ext>
            </a:extLst>
          </p:cNvPr>
          <p:cNvSpPr>
            <a:spLocks noGrp="1"/>
          </p:cNvSpPr>
          <p:nvPr>
            <p:ph type="ctrTitle"/>
          </p:nvPr>
        </p:nvSpPr>
        <p:spPr/>
        <p:txBody>
          <a:bodyPr/>
          <a:lstStyle/>
          <a:p>
            <a:r>
              <a:rPr lang="en-US" dirty="0"/>
              <a:t>Transfer Function for 2D</a:t>
            </a:r>
          </a:p>
        </p:txBody>
      </p:sp>
      <p:sp>
        <p:nvSpPr>
          <p:cNvPr id="3" name="Subtitle 2">
            <a:extLst>
              <a:ext uri="{FF2B5EF4-FFF2-40B4-BE49-F238E27FC236}">
                <a16:creationId xmlns:a16="http://schemas.microsoft.com/office/drawing/2014/main" id="{E2E072F1-7FDD-DA47-99E7-29DF3EE31D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75606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DD2C0-CA44-C743-AA25-FE2B7F23F877}"/>
              </a:ext>
            </a:extLst>
          </p:cNvPr>
          <p:cNvSpPr>
            <a:spLocks noGrp="1"/>
          </p:cNvSpPr>
          <p:nvPr>
            <p:ph type="title"/>
          </p:nvPr>
        </p:nvSpPr>
        <p:spPr/>
        <p:txBody>
          <a:bodyPr/>
          <a:lstStyle/>
          <a:p>
            <a:r>
              <a:rPr lang="en-US" dirty="0"/>
              <a:t>From 1D to 2D</a:t>
            </a:r>
          </a:p>
        </p:txBody>
      </p:sp>
      <p:sp>
        <p:nvSpPr>
          <p:cNvPr id="4" name="Rectangle 3">
            <a:extLst>
              <a:ext uri="{FF2B5EF4-FFF2-40B4-BE49-F238E27FC236}">
                <a16:creationId xmlns:a16="http://schemas.microsoft.com/office/drawing/2014/main" id="{9CB9F495-DF27-0E4B-8DC4-0AB2F21E4A20}"/>
              </a:ext>
            </a:extLst>
          </p:cNvPr>
          <p:cNvSpPr/>
          <p:nvPr/>
        </p:nvSpPr>
        <p:spPr>
          <a:xfrm>
            <a:off x="7092338" y="1884269"/>
            <a:ext cx="1482571" cy="2517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54BEB41-F7C2-DE4B-9B71-4001B55B51F2}"/>
              </a:ext>
            </a:extLst>
          </p:cNvPr>
          <p:cNvSpPr/>
          <p:nvPr/>
        </p:nvSpPr>
        <p:spPr>
          <a:xfrm>
            <a:off x="7571733" y="2136019"/>
            <a:ext cx="523783" cy="9499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8">
            <a:extLst>
              <a:ext uri="{FF2B5EF4-FFF2-40B4-BE49-F238E27FC236}">
                <a16:creationId xmlns:a16="http://schemas.microsoft.com/office/drawing/2014/main" id="{34545BF2-0396-8D42-BA83-E89AE962370B}"/>
              </a:ext>
            </a:extLst>
          </p:cNvPr>
          <p:cNvSpPr/>
          <p:nvPr/>
        </p:nvSpPr>
        <p:spPr>
          <a:xfrm>
            <a:off x="7446460" y="2224795"/>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9">
            <a:extLst>
              <a:ext uri="{FF2B5EF4-FFF2-40B4-BE49-F238E27FC236}">
                <a16:creationId xmlns:a16="http://schemas.microsoft.com/office/drawing/2014/main" id="{914E06A3-EBD9-A64B-8879-E8EBAE45DA4F}"/>
              </a:ext>
            </a:extLst>
          </p:cNvPr>
          <p:cNvSpPr/>
          <p:nvPr/>
        </p:nvSpPr>
        <p:spPr>
          <a:xfrm>
            <a:off x="7446460" y="2420843"/>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10">
            <a:extLst>
              <a:ext uri="{FF2B5EF4-FFF2-40B4-BE49-F238E27FC236}">
                <a16:creationId xmlns:a16="http://schemas.microsoft.com/office/drawing/2014/main" id="{84B82615-36AC-8745-B8D5-F5512F0C2B76}"/>
              </a:ext>
            </a:extLst>
          </p:cNvPr>
          <p:cNvSpPr/>
          <p:nvPr/>
        </p:nvSpPr>
        <p:spPr>
          <a:xfrm>
            <a:off x="7446459" y="261097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1">
            <a:extLst>
              <a:ext uri="{FF2B5EF4-FFF2-40B4-BE49-F238E27FC236}">
                <a16:creationId xmlns:a16="http://schemas.microsoft.com/office/drawing/2014/main" id="{8B1BD4A4-E220-FD4D-804C-E725DFB813C3}"/>
              </a:ext>
            </a:extLst>
          </p:cNvPr>
          <p:cNvSpPr/>
          <p:nvPr/>
        </p:nvSpPr>
        <p:spPr>
          <a:xfrm>
            <a:off x="7446458" y="280480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903D650-6F30-A442-B807-9033CA28BFB5}"/>
              </a:ext>
            </a:extLst>
          </p:cNvPr>
          <p:cNvSpPr/>
          <p:nvPr/>
        </p:nvSpPr>
        <p:spPr>
          <a:xfrm>
            <a:off x="7928452" y="4887773"/>
            <a:ext cx="646457" cy="64645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A88C3B10-843A-844B-B5C7-928EC5DF6D2F}"/>
              </a:ext>
            </a:extLst>
          </p:cNvPr>
          <p:cNvCxnSpPr/>
          <p:nvPr/>
        </p:nvCxnSpPr>
        <p:spPr>
          <a:xfrm>
            <a:off x="8251680" y="5211001"/>
            <a:ext cx="0" cy="736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16D069-8FCD-9043-A025-2718CEB53B27}"/>
                  </a:ext>
                </a:extLst>
              </p:cNvPr>
              <p:cNvSpPr txBox="1"/>
              <p:nvPr/>
            </p:nvSpPr>
            <p:spPr>
              <a:xfrm>
                <a:off x="7667217" y="5488126"/>
                <a:ext cx="5487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𝑚𝑔</m:t>
                      </m:r>
                    </m:oMath>
                  </m:oMathPara>
                </a14:m>
                <a:endParaRPr lang="en-GB" b="0" dirty="0"/>
              </a:p>
            </p:txBody>
          </p:sp>
        </mc:Choice>
        <mc:Fallback xmlns="">
          <p:sp>
            <p:nvSpPr>
              <p:cNvPr id="12" name="TextBox 11">
                <a:extLst>
                  <a:ext uri="{FF2B5EF4-FFF2-40B4-BE49-F238E27FC236}">
                    <a16:creationId xmlns:a16="http://schemas.microsoft.com/office/drawing/2014/main" id="{5216D069-8FCD-9043-A025-2718CEB53B27}"/>
                  </a:ext>
                </a:extLst>
              </p:cNvPr>
              <p:cNvSpPr txBox="1">
                <a:spLocks noRot="1" noChangeAspect="1" noMove="1" noResize="1" noEditPoints="1" noAdjustHandles="1" noChangeArrowheads="1" noChangeShapeType="1" noTextEdit="1"/>
              </p:cNvSpPr>
              <p:nvPr/>
            </p:nvSpPr>
            <p:spPr>
              <a:xfrm>
                <a:off x="7667217" y="5488126"/>
                <a:ext cx="548788" cy="369332"/>
              </a:xfrm>
              <a:prstGeom prst="rect">
                <a:avLst/>
              </a:prstGeom>
              <a:blipFill>
                <a:blip r:embed="rId2"/>
                <a:stretch>
                  <a:fillRect b="-689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D64F97B3-C6ED-D54D-B5BB-7A14531FE99D}"/>
              </a:ext>
            </a:extLst>
          </p:cNvPr>
          <p:cNvSpPr/>
          <p:nvPr/>
        </p:nvSpPr>
        <p:spPr>
          <a:xfrm>
            <a:off x="9054304" y="1884269"/>
            <a:ext cx="1482571" cy="2517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EC3B0C5-6655-3048-8A06-F17A10ECE917}"/>
              </a:ext>
            </a:extLst>
          </p:cNvPr>
          <p:cNvSpPr/>
          <p:nvPr/>
        </p:nvSpPr>
        <p:spPr>
          <a:xfrm>
            <a:off x="9533699" y="2136019"/>
            <a:ext cx="523783" cy="9499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8">
            <a:extLst>
              <a:ext uri="{FF2B5EF4-FFF2-40B4-BE49-F238E27FC236}">
                <a16:creationId xmlns:a16="http://schemas.microsoft.com/office/drawing/2014/main" id="{36C3AF09-DD50-764B-B91A-D98F2591C75F}"/>
              </a:ext>
            </a:extLst>
          </p:cNvPr>
          <p:cNvSpPr/>
          <p:nvPr/>
        </p:nvSpPr>
        <p:spPr>
          <a:xfrm>
            <a:off x="9408426" y="2224795"/>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9">
            <a:extLst>
              <a:ext uri="{FF2B5EF4-FFF2-40B4-BE49-F238E27FC236}">
                <a16:creationId xmlns:a16="http://schemas.microsoft.com/office/drawing/2014/main" id="{3160C5FE-4905-434A-A7F1-83ACEC199536}"/>
              </a:ext>
            </a:extLst>
          </p:cNvPr>
          <p:cNvSpPr/>
          <p:nvPr/>
        </p:nvSpPr>
        <p:spPr>
          <a:xfrm>
            <a:off x="9408426" y="2420843"/>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0">
            <a:extLst>
              <a:ext uri="{FF2B5EF4-FFF2-40B4-BE49-F238E27FC236}">
                <a16:creationId xmlns:a16="http://schemas.microsoft.com/office/drawing/2014/main" id="{8ABD727D-C7BF-BF4D-BB3D-7F8A54BD0BA6}"/>
              </a:ext>
            </a:extLst>
          </p:cNvPr>
          <p:cNvSpPr/>
          <p:nvPr/>
        </p:nvSpPr>
        <p:spPr>
          <a:xfrm>
            <a:off x="9408425" y="261097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1">
            <a:extLst>
              <a:ext uri="{FF2B5EF4-FFF2-40B4-BE49-F238E27FC236}">
                <a16:creationId xmlns:a16="http://schemas.microsoft.com/office/drawing/2014/main" id="{944BAFDB-E9BF-5D4F-9288-1B08128D6241}"/>
              </a:ext>
            </a:extLst>
          </p:cNvPr>
          <p:cNvSpPr/>
          <p:nvPr/>
        </p:nvSpPr>
        <p:spPr>
          <a:xfrm>
            <a:off x="9408424" y="280480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8FF67589-C5BE-464E-9BA8-9F28BBE897F6}"/>
              </a:ext>
            </a:extLst>
          </p:cNvPr>
          <p:cNvCxnSpPr>
            <a:cxnSpLocks/>
          </p:cNvCxnSpPr>
          <p:nvPr/>
        </p:nvCxnSpPr>
        <p:spPr>
          <a:xfrm>
            <a:off x="7828072" y="3271703"/>
            <a:ext cx="53752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30121C9-400E-2A49-8EF3-4E9484128A18}"/>
              </a:ext>
            </a:extLst>
          </p:cNvPr>
          <p:cNvCxnSpPr/>
          <p:nvPr/>
        </p:nvCxnSpPr>
        <p:spPr>
          <a:xfrm>
            <a:off x="7828072" y="3271703"/>
            <a:ext cx="0" cy="64970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21C0D2-5ADE-0A4A-9D5C-2C901AF0B428}"/>
                  </a:ext>
                </a:extLst>
              </p:cNvPr>
              <p:cNvSpPr txBox="1"/>
              <p:nvPr/>
            </p:nvSpPr>
            <p:spPr>
              <a:xfrm>
                <a:off x="7848707" y="3231873"/>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21" name="TextBox 20">
                <a:extLst>
                  <a:ext uri="{FF2B5EF4-FFF2-40B4-BE49-F238E27FC236}">
                    <a16:creationId xmlns:a16="http://schemas.microsoft.com/office/drawing/2014/main" id="{DA21C0D2-5ADE-0A4A-9D5C-2C901AF0B428}"/>
                  </a:ext>
                </a:extLst>
              </p:cNvPr>
              <p:cNvSpPr txBox="1">
                <a:spLocks noRot="1" noChangeAspect="1" noMove="1" noResize="1" noEditPoints="1" noAdjustHandles="1" noChangeArrowheads="1" noChangeShapeType="1" noTextEdit="1"/>
              </p:cNvSpPr>
              <p:nvPr/>
            </p:nvSpPr>
            <p:spPr>
              <a:xfrm>
                <a:off x="7848707" y="3231873"/>
                <a:ext cx="71908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8D2F0C-4412-0049-89B0-66B556EC8BF9}"/>
                  </a:ext>
                </a:extLst>
              </p:cNvPr>
              <p:cNvSpPr txBox="1"/>
              <p:nvPr/>
            </p:nvSpPr>
            <p:spPr>
              <a:xfrm>
                <a:off x="7646511" y="3611299"/>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GB" dirty="0"/>
              </a:p>
            </p:txBody>
          </p:sp>
        </mc:Choice>
        <mc:Fallback xmlns="">
          <p:sp>
            <p:nvSpPr>
              <p:cNvPr id="22" name="TextBox 21">
                <a:extLst>
                  <a:ext uri="{FF2B5EF4-FFF2-40B4-BE49-F238E27FC236}">
                    <a16:creationId xmlns:a16="http://schemas.microsoft.com/office/drawing/2014/main" id="{1D8D2F0C-4412-0049-89B0-66B556EC8BF9}"/>
                  </a:ext>
                </a:extLst>
              </p:cNvPr>
              <p:cNvSpPr txBox="1">
                <a:spLocks noRot="1" noChangeAspect="1" noMove="1" noResize="1" noEditPoints="1" noAdjustHandles="1" noChangeArrowheads="1" noChangeShapeType="1" noTextEdit="1"/>
              </p:cNvSpPr>
              <p:nvPr/>
            </p:nvSpPr>
            <p:spPr>
              <a:xfrm>
                <a:off x="7646511" y="3611299"/>
                <a:ext cx="719086" cy="369332"/>
              </a:xfrm>
              <a:prstGeom prst="rect">
                <a:avLst/>
              </a:prstGeom>
              <a:blipFill>
                <a:blip r:embed="rId4"/>
                <a:stretch>
                  <a:fillRect b="-6667"/>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B192C46-0559-6B4C-8D04-99DA55219727}"/>
              </a:ext>
            </a:extLst>
          </p:cNvPr>
          <p:cNvCxnSpPr>
            <a:cxnSpLocks/>
          </p:cNvCxnSpPr>
          <p:nvPr/>
        </p:nvCxnSpPr>
        <p:spPr>
          <a:xfrm>
            <a:off x="7828072" y="1653248"/>
            <a:ext cx="1966217"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A0F72FC-9629-0C43-921B-E12F7517D63D}"/>
              </a:ext>
            </a:extLst>
          </p:cNvPr>
          <p:cNvCxnSpPr/>
          <p:nvPr/>
        </p:nvCxnSpPr>
        <p:spPr>
          <a:xfrm flipH="1" flipV="1">
            <a:off x="8126185" y="4593424"/>
            <a:ext cx="125495" cy="617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2F350D-0F8A-794E-B389-5DF3CE597ECA}"/>
              </a:ext>
            </a:extLst>
          </p:cNvPr>
          <p:cNvCxnSpPr/>
          <p:nvPr/>
        </p:nvCxnSpPr>
        <p:spPr>
          <a:xfrm flipV="1">
            <a:off x="8251680" y="4523757"/>
            <a:ext cx="483417" cy="687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33F995-75C2-C344-88B6-5C0B987A9F38}"/>
                  </a:ext>
                </a:extLst>
              </p:cNvPr>
              <p:cNvSpPr txBox="1"/>
              <p:nvPr/>
            </p:nvSpPr>
            <p:spPr>
              <a:xfrm>
                <a:off x="7646511" y="4523757"/>
                <a:ext cx="359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0F33F995-75C2-C344-88B6-5C0B987A9F38}"/>
                  </a:ext>
                </a:extLst>
              </p:cNvPr>
              <p:cNvSpPr txBox="1">
                <a:spLocks noRot="1" noChangeAspect="1" noMove="1" noResize="1" noEditPoints="1" noAdjustHandles="1" noChangeArrowheads="1" noChangeShapeType="1" noTextEdit="1"/>
              </p:cNvSpPr>
              <p:nvPr/>
            </p:nvSpPr>
            <p:spPr>
              <a:xfrm>
                <a:off x="7646511" y="4523757"/>
                <a:ext cx="3595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ED9625-D9B8-344B-B06D-2A580B1BAA11}"/>
                  </a:ext>
                </a:extLst>
              </p:cNvPr>
              <p:cNvSpPr txBox="1"/>
              <p:nvPr/>
            </p:nvSpPr>
            <p:spPr>
              <a:xfrm>
                <a:off x="8695040" y="4523757"/>
                <a:ext cx="359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EEED9625-D9B8-344B-B06D-2A580B1BAA11}"/>
                  </a:ext>
                </a:extLst>
              </p:cNvPr>
              <p:cNvSpPr txBox="1">
                <a:spLocks noRot="1" noChangeAspect="1" noMove="1" noResize="1" noEditPoints="1" noAdjustHandles="1" noChangeArrowheads="1" noChangeShapeType="1" noTextEdit="1"/>
              </p:cNvSpPr>
              <p:nvPr/>
            </p:nvSpPr>
            <p:spPr>
              <a:xfrm>
                <a:off x="8695040" y="4523757"/>
                <a:ext cx="359543" cy="369332"/>
              </a:xfrm>
              <a:prstGeom prst="rect">
                <a:avLst/>
              </a:prstGeom>
              <a:blipFill>
                <a:blip r:embed="rId6"/>
                <a:stretch>
                  <a:fillRect/>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76EC5EBF-A334-8A4B-87D4-8FF86D6FD8C3}"/>
              </a:ext>
            </a:extLst>
          </p:cNvPr>
          <p:cNvSpPr txBox="1"/>
          <p:nvPr/>
        </p:nvSpPr>
        <p:spPr>
          <a:xfrm>
            <a:off x="8661785" y="1303217"/>
            <a:ext cx="317500" cy="369332"/>
          </a:xfrm>
          <a:prstGeom prst="rect">
            <a:avLst/>
          </a:prstGeom>
          <a:noFill/>
        </p:spPr>
        <p:txBody>
          <a:bodyPr wrap="square" rtlCol="0">
            <a:spAutoFit/>
          </a:bodyPr>
          <a:lstStyle/>
          <a:p>
            <a:pPr algn="ctr"/>
            <a:r>
              <a:rPr lang="en-US" dirty="0"/>
              <a:t>b</a:t>
            </a:r>
          </a:p>
        </p:txBody>
      </p:sp>
      <p:sp>
        <p:nvSpPr>
          <p:cNvPr id="53" name="Rectangle 52">
            <a:extLst>
              <a:ext uri="{FF2B5EF4-FFF2-40B4-BE49-F238E27FC236}">
                <a16:creationId xmlns:a16="http://schemas.microsoft.com/office/drawing/2014/main" id="{8A698B63-93D2-4F4F-A3C1-F3C70A82F47B}"/>
              </a:ext>
            </a:extLst>
          </p:cNvPr>
          <p:cNvSpPr/>
          <p:nvPr/>
        </p:nvSpPr>
        <p:spPr>
          <a:xfrm>
            <a:off x="2898007" y="1884269"/>
            <a:ext cx="1482571" cy="2517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B83F76C-8C21-3A4B-9A1B-B7B89AE21FA4}"/>
              </a:ext>
            </a:extLst>
          </p:cNvPr>
          <p:cNvSpPr/>
          <p:nvPr/>
        </p:nvSpPr>
        <p:spPr>
          <a:xfrm>
            <a:off x="3377402" y="2136019"/>
            <a:ext cx="523783" cy="9499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8">
            <a:extLst>
              <a:ext uri="{FF2B5EF4-FFF2-40B4-BE49-F238E27FC236}">
                <a16:creationId xmlns:a16="http://schemas.microsoft.com/office/drawing/2014/main" id="{D9733B1F-9A7F-A949-A32E-5BAB4476B059}"/>
              </a:ext>
            </a:extLst>
          </p:cNvPr>
          <p:cNvSpPr/>
          <p:nvPr/>
        </p:nvSpPr>
        <p:spPr>
          <a:xfrm>
            <a:off x="3252129" y="2224795"/>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9">
            <a:extLst>
              <a:ext uri="{FF2B5EF4-FFF2-40B4-BE49-F238E27FC236}">
                <a16:creationId xmlns:a16="http://schemas.microsoft.com/office/drawing/2014/main" id="{A4563300-BE0B-AD4C-AC6A-79F9ED3FB7CE}"/>
              </a:ext>
            </a:extLst>
          </p:cNvPr>
          <p:cNvSpPr/>
          <p:nvPr/>
        </p:nvSpPr>
        <p:spPr>
          <a:xfrm>
            <a:off x="3252129" y="2420843"/>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10">
            <a:extLst>
              <a:ext uri="{FF2B5EF4-FFF2-40B4-BE49-F238E27FC236}">
                <a16:creationId xmlns:a16="http://schemas.microsoft.com/office/drawing/2014/main" id="{3823CB58-048D-4D42-BAD6-5DE6A9A490AD}"/>
              </a:ext>
            </a:extLst>
          </p:cNvPr>
          <p:cNvSpPr/>
          <p:nvPr/>
        </p:nvSpPr>
        <p:spPr>
          <a:xfrm>
            <a:off x="3252128" y="261097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11">
            <a:extLst>
              <a:ext uri="{FF2B5EF4-FFF2-40B4-BE49-F238E27FC236}">
                <a16:creationId xmlns:a16="http://schemas.microsoft.com/office/drawing/2014/main" id="{8EBF6D91-7134-5747-8B35-0309FF8268BD}"/>
              </a:ext>
            </a:extLst>
          </p:cNvPr>
          <p:cNvSpPr/>
          <p:nvPr/>
        </p:nvSpPr>
        <p:spPr>
          <a:xfrm>
            <a:off x="3252127" y="280480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75451406-FA2D-1F45-B59C-820E574C58A3}"/>
              </a:ext>
            </a:extLst>
          </p:cNvPr>
          <p:cNvSpPr/>
          <p:nvPr/>
        </p:nvSpPr>
        <p:spPr>
          <a:xfrm>
            <a:off x="3314763" y="3669637"/>
            <a:ext cx="646457" cy="64645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0" name="Straight Arrow Connector 59">
            <a:extLst>
              <a:ext uri="{FF2B5EF4-FFF2-40B4-BE49-F238E27FC236}">
                <a16:creationId xmlns:a16="http://schemas.microsoft.com/office/drawing/2014/main" id="{E5EB0816-FA8B-294C-844B-D9E5CE791C70}"/>
              </a:ext>
            </a:extLst>
          </p:cNvPr>
          <p:cNvCxnSpPr/>
          <p:nvPr/>
        </p:nvCxnSpPr>
        <p:spPr>
          <a:xfrm flipV="1">
            <a:off x="3637991" y="3313722"/>
            <a:ext cx="0" cy="679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A1002CFB-B99E-4A46-BFC6-1AFA7C139E47}"/>
              </a:ext>
            </a:extLst>
          </p:cNvPr>
          <p:cNvCxnSpPr/>
          <p:nvPr/>
        </p:nvCxnSpPr>
        <p:spPr>
          <a:xfrm>
            <a:off x="3637991" y="3992865"/>
            <a:ext cx="0" cy="736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B588D90-E304-0F46-82A3-3B6323D085F9}"/>
                  </a:ext>
                </a:extLst>
              </p:cNvPr>
              <p:cNvSpPr txBox="1"/>
              <p:nvPr/>
            </p:nvSpPr>
            <p:spPr>
              <a:xfrm>
                <a:off x="2896882" y="4429052"/>
                <a:ext cx="5487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𝑚𝑔</m:t>
                      </m:r>
                    </m:oMath>
                  </m:oMathPara>
                </a14:m>
                <a:endParaRPr lang="en-GB" b="0" dirty="0"/>
              </a:p>
            </p:txBody>
          </p:sp>
        </mc:Choice>
        <mc:Fallback xmlns="">
          <p:sp>
            <p:nvSpPr>
              <p:cNvPr id="62" name="TextBox 61">
                <a:extLst>
                  <a:ext uri="{FF2B5EF4-FFF2-40B4-BE49-F238E27FC236}">
                    <a16:creationId xmlns:a16="http://schemas.microsoft.com/office/drawing/2014/main" id="{DB588D90-E304-0F46-82A3-3B6323D085F9}"/>
                  </a:ext>
                </a:extLst>
              </p:cNvPr>
              <p:cNvSpPr txBox="1">
                <a:spLocks noRot="1" noChangeAspect="1" noMove="1" noResize="1" noEditPoints="1" noAdjustHandles="1" noChangeArrowheads="1" noChangeShapeType="1" noTextEdit="1"/>
              </p:cNvSpPr>
              <p:nvPr/>
            </p:nvSpPr>
            <p:spPr>
              <a:xfrm>
                <a:off x="2896882" y="4429052"/>
                <a:ext cx="548788" cy="369332"/>
              </a:xfrm>
              <a:prstGeom prst="rect">
                <a:avLst/>
              </a:prstGeom>
              <a:blipFill>
                <a:blip r:embed="rId7"/>
                <a:stretch>
                  <a:fillRect b="-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AB44932F-5BDC-BB40-BC6F-F56E9BC94189}"/>
              </a:ext>
            </a:extLst>
          </p:cNvPr>
          <p:cNvCxnSpPr/>
          <p:nvPr/>
        </p:nvCxnSpPr>
        <p:spPr>
          <a:xfrm flipV="1">
            <a:off x="4291803" y="3461787"/>
            <a:ext cx="0" cy="5310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AFCB5C-1AC3-A14A-A792-3BFB9881B1E2}"/>
                  </a:ext>
                </a:extLst>
              </p:cNvPr>
              <p:cNvSpPr txBox="1"/>
              <p:nvPr/>
            </p:nvSpPr>
            <p:spPr>
              <a:xfrm>
                <a:off x="4380578" y="3623533"/>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oMath>
                  </m:oMathPara>
                </a14:m>
                <a:endParaRPr lang="en-GB" dirty="0"/>
              </a:p>
            </p:txBody>
          </p:sp>
        </mc:Choice>
        <mc:Fallback xmlns="">
          <p:sp>
            <p:nvSpPr>
              <p:cNvPr id="64" name="TextBox 63">
                <a:extLst>
                  <a:ext uri="{FF2B5EF4-FFF2-40B4-BE49-F238E27FC236}">
                    <a16:creationId xmlns:a16="http://schemas.microsoft.com/office/drawing/2014/main" id="{DEAFCB5C-1AC3-A14A-A792-3BFB9881B1E2}"/>
                  </a:ext>
                </a:extLst>
              </p:cNvPr>
              <p:cNvSpPr txBox="1">
                <a:spLocks noRot="1" noChangeAspect="1" noMove="1" noResize="1" noEditPoints="1" noAdjustHandles="1" noChangeArrowheads="1" noChangeShapeType="1" noTextEdit="1"/>
              </p:cNvSpPr>
              <p:nvPr/>
            </p:nvSpPr>
            <p:spPr>
              <a:xfrm>
                <a:off x="4380578" y="3623533"/>
                <a:ext cx="71908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B5A5E62-E13C-F140-80E1-1CD7C8FF642B}"/>
                  </a:ext>
                </a:extLst>
              </p:cNvPr>
              <p:cNvSpPr txBox="1"/>
              <p:nvPr/>
            </p:nvSpPr>
            <p:spPr>
              <a:xfrm>
                <a:off x="2923912" y="3339133"/>
                <a:ext cx="5487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𝑚</m:t>
                          </m:r>
                        </m:sub>
                      </m:sSub>
                    </m:oMath>
                  </m:oMathPara>
                </a14:m>
                <a:endParaRPr lang="en-GB" b="0" dirty="0"/>
              </a:p>
            </p:txBody>
          </p:sp>
        </mc:Choice>
        <mc:Fallback xmlns="">
          <p:sp>
            <p:nvSpPr>
              <p:cNvPr id="65" name="TextBox 64">
                <a:extLst>
                  <a:ext uri="{FF2B5EF4-FFF2-40B4-BE49-F238E27FC236}">
                    <a16:creationId xmlns:a16="http://schemas.microsoft.com/office/drawing/2014/main" id="{3B5A5E62-E13C-F140-80E1-1CD7C8FF642B}"/>
                  </a:ext>
                </a:extLst>
              </p:cNvPr>
              <p:cNvSpPr txBox="1">
                <a:spLocks noRot="1" noChangeAspect="1" noMove="1" noResize="1" noEditPoints="1" noAdjustHandles="1" noChangeArrowheads="1" noChangeShapeType="1" noTextEdit="1"/>
              </p:cNvSpPr>
              <p:nvPr/>
            </p:nvSpPr>
            <p:spPr>
              <a:xfrm>
                <a:off x="2923912" y="3339133"/>
                <a:ext cx="54878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ABD4A30-AE26-DD4D-9088-9E611F03E279}"/>
                  </a:ext>
                </a:extLst>
              </p:cNvPr>
              <p:cNvSpPr txBox="1"/>
              <p:nvPr/>
            </p:nvSpPr>
            <p:spPr>
              <a:xfrm>
                <a:off x="8460992" y="5161380"/>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oMath>
                  </m:oMathPara>
                </a14:m>
                <a:endParaRPr lang="en-GB" dirty="0"/>
              </a:p>
            </p:txBody>
          </p:sp>
        </mc:Choice>
        <mc:Fallback xmlns="">
          <p:sp>
            <p:nvSpPr>
              <p:cNvPr id="67" name="TextBox 66">
                <a:extLst>
                  <a:ext uri="{FF2B5EF4-FFF2-40B4-BE49-F238E27FC236}">
                    <a16:creationId xmlns:a16="http://schemas.microsoft.com/office/drawing/2014/main" id="{4ABD4A30-AE26-DD4D-9088-9E611F03E279}"/>
                  </a:ext>
                </a:extLst>
              </p:cNvPr>
              <p:cNvSpPr txBox="1">
                <a:spLocks noRot="1" noChangeAspect="1" noMove="1" noResize="1" noEditPoints="1" noAdjustHandles="1" noChangeArrowheads="1" noChangeShapeType="1" noTextEdit="1"/>
              </p:cNvSpPr>
              <p:nvPr/>
            </p:nvSpPr>
            <p:spPr>
              <a:xfrm>
                <a:off x="8460992" y="5161380"/>
                <a:ext cx="719086" cy="369332"/>
              </a:xfrm>
              <a:prstGeom prst="rect">
                <a:avLst/>
              </a:prstGeom>
              <a:blipFill>
                <a:blip r:embed="rId10"/>
                <a:stretch>
                  <a:fillRect b="-6667"/>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3E2F9B9C-A7D1-C347-9639-B9F90A1BBE7F}"/>
              </a:ext>
            </a:extLst>
          </p:cNvPr>
          <p:cNvCxnSpPr/>
          <p:nvPr/>
        </p:nvCxnSpPr>
        <p:spPr>
          <a:xfrm>
            <a:off x="9054304" y="5010094"/>
            <a:ext cx="0" cy="736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2E968F8C-D35A-9844-8552-CF086EC22E90}"/>
              </a:ext>
            </a:extLst>
          </p:cNvPr>
          <p:cNvCxnSpPr>
            <a:cxnSpLocks/>
          </p:cNvCxnSpPr>
          <p:nvPr/>
        </p:nvCxnSpPr>
        <p:spPr>
          <a:xfrm>
            <a:off x="9054304" y="5010094"/>
            <a:ext cx="6009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E0A2F9-AFB1-2E4A-B1A7-BCB1D4936D3E}"/>
                  </a:ext>
                </a:extLst>
              </p:cNvPr>
              <p:cNvSpPr txBox="1"/>
              <p:nvPr/>
            </p:nvSpPr>
            <p:spPr>
              <a:xfrm>
                <a:off x="8942953" y="4623915"/>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oMath>
                  </m:oMathPara>
                </a14:m>
                <a:endParaRPr lang="en-GB" dirty="0"/>
              </a:p>
            </p:txBody>
          </p:sp>
        </mc:Choice>
        <mc:Fallback xmlns="">
          <p:sp>
            <p:nvSpPr>
              <p:cNvPr id="74" name="TextBox 73">
                <a:extLst>
                  <a:ext uri="{FF2B5EF4-FFF2-40B4-BE49-F238E27FC236}">
                    <a16:creationId xmlns:a16="http://schemas.microsoft.com/office/drawing/2014/main" id="{45E0A2F9-AFB1-2E4A-B1A7-BCB1D4936D3E}"/>
                  </a:ext>
                </a:extLst>
              </p:cNvPr>
              <p:cNvSpPr txBox="1">
                <a:spLocks noRot="1" noChangeAspect="1" noMove="1" noResize="1" noEditPoints="1" noAdjustHandles="1" noChangeArrowheads="1" noChangeShapeType="1" noTextEdit="1"/>
              </p:cNvSpPr>
              <p:nvPr/>
            </p:nvSpPr>
            <p:spPr>
              <a:xfrm>
                <a:off x="8942953" y="4623915"/>
                <a:ext cx="719086" cy="369332"/>
              </a:xfrm>
              <a:prstGeom prst="rect">
                <a:avLst/>
              </a:prstGeom>
              <a:blipFill>
                <a:blip r:embed="rId11"/>
                <a:stretch>
                  <a:fillRect/>
                </a:stretch>
              </a:blipFill>
            </p:spPr>
            <p:txBody>
              <a:bodyPr/>
              <a:lstStyle/>
              <a:p>
                <a:r>
                  <a:rPr lang="en-US">
                    <a:noFill/>
                  </a:rPr>
                  <a:t> </a:t>
                </a:r>
              </a:p>
            </p:txBody>
          </p:sp>
        </mc:Fallback>
      </mc:AlternateContent>
      <p:sp>
        <p:nvSpPr>
          <p:cNvPr id="75" name="Right Arrow 74">
            <a:extLst>
              <a:ext uri="{FF2B5EF4-FFF2-40B4-BE49-F238E27FC236}">
                <a16:creationId xmlns:a16="http://schemas.microsoft.com/office/drawing/2014/main" id="{9E90E468-A9C1-364B-9E83-D6E359C0D58D}"/>
              </a:ext>
            </a:extLst>
          </p:cNvPr>
          <p:cNvSpPr/>
          <p:nvPr/>
        </p:nvSpPr>
        <p:spPr>
          <a:xfrm>
            <a:off x="5339366" y="2804804"/>
            <a:ext cx="1293115" cy="689536"/>
          </a:xfrm>
          <a:prstGeom prst="rightArrow">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957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E824-4002-7640-B701-953128C7247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DAFF5EA-0E58-864D-88DE-5AF037EA607E}"/>
              </a:ext>
            </a:extLst>
          </p:cNvPr>
          <p:cNvSpPr>
            <a:spLocks noGrp="1"/>
          </p:cNvSpPr>
          <p:nvPr>
            <p:ph sz="half" idx="1"/>
          </p:nvPr>
        </p:nvSpPr>
        <p:spPr/>
        <p:txBody>
          <a:bodyPr>
            <a:normAutofit/>
          </a:bodyPr>
          <a:lstStyle/>
          <a:p>
            <a:pPr>
              <a:lnSpc>
                <a:spcPct val="150000"/>
              </a:lnSpc>
            </a:pPr>
            <a:r>
              <a:rPr lang="en-US" dirty="0"/>
              <a:t>Y is much larger than X (the magnitude of magnetic force is determined by Y)</a:t>
            </a:r>
          </a:p>
          <a:p>
            <a:pPr>
              <a:lnSpc>
                <a:spcPct val="150000"/>
              </a:lnSpc>
            </a:pPr>
            <a:r>
              <a:rPr lang="en-US" dirty="0"/>
              <a:t>Force is along the line from the </a:t>
            </a:r>
            <a:r>
              <a:rPr lang="en-US" dirty="0" err="1"/>
              <a:t>centre</a:t>
            </a:r>
            <a:r>
              <a:rPr lang="en-US" dirty="0"/>
              <a:t> of the ball to the </a:t>
            </a:r>
            <a:r>
              <a:rPr lang="en-US" dirty="0" err="1"/>
              <a:t>centre</a:t>
            </a:r>
            <a:r>
              <a:rPr lang="en-US" dirty="0"/>
              <a:t> of the lower end of the solenoid</a:t>
            </a:r>
          </a:p>
          <a:p>
            <a:pPr>
              <a:lnSpc>
                <a:spcPct val="150000"/>
              </a:lnSpc>
            </a:pPr>
            <a:r>
              <a:rPr lang="en-US" dirty="0"/>
              <a:t>Small displacement (the direction of the force does not change)</a:t>
            </a:r>
          </a:p>
        </p:txBody>
      </p:sp>
      <p:sp>
        <p:nvSpPr>
          <p:cNvPr id="33" name="Rectangle 32">
            <a:extLst>
              <a:ext uri="{FF2B5EF4-FFF2-40B4-BE49-F238E27FC236}">
                <a16:creationId xmlns:a16="http://schemas.microsoft.com/office/drawing/2014/main" id="{AE9FE0D7-E6FE-5B41-A22E-C7EB315E3E7B}"/>
              </a:ext>
            </a:extLst>
          </p:cNvPr>
          <p:cNvSpPr/>
          <p:nvPr/>
        </p:nvSpPr>
        <p:spPr>
          <a:xfrm>
            <a:off x="7085991" y="1865562"/>
            <a:ext cx="1482571" cy="2517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962880E-F935-7A4A-B376-770BDD9C5DBF}"/>
              </a:ext>
            </a:extLst>
          </p:cNvPr>
          <p:cNvSpPr/>
          <p:nvPr/>
        </p:nvSpPr>
        <p:spPr>
          <a:xfrm>
            <a:off x="7565386" y="2117312"/>
            <a:ext cx="523783" cy="9499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8">
            <a:extLst>
              <a:ext uri="{FF2B5EF4-FFF2-40B4-BE49-F238E27FC236}">
                <a16:creationId xmlns:a16="http://schemas.microsoft.com/office/drawing/2014/main" id="{5E145797-D61F-4342-B8B7-6B5B3213831B}"/>
              </a:ext>
            </a:extLst>
          </p:cNvPr>
          <p:cNvSpPr/>
          <p:nvPr/>
        </p:nvSpPr>
        <p:spPr>
          <a:xfrm>
            <a:off x="7440113" y="2206088"/>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Shape 9">
            <a:extLst>
              <a:ext uri="{FF2B5EF4-FFF2-40B4-BE49-F238E27FC236}">
                <a16:creationId xmlns:a16="http://schemas.microsoft.com/office/drawing/2014/main" id="{FD7E5815-A68D-B045-9731-B7E7C0EA1096}"/>
              </a:ext>
            </a:extLst>
          </p:cNvPr>
          <p:cNvSpPr/>
          <p:nvPr/>
        </p:nvSpPr>
        <p:spPr>
          <a:xfrm>
            <a:off x="7440113" y="2402136"/>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Shape 10">
            <a:extLst>
              <a:ext uri="{FF2B5EF4-FFF2-40B4-BE49-F238E27FC236}">
                <a16:creationId xmlns:a16="http://schemas.microsoft.com/office/drawing/2014/main" id="{904DD44B-E86F-B447-B007-8FBAD4AA992E}"/>
              </a:ext>
            </a:extLst>
          </p:cNvPr>
          <p:cNvSpPr/>
          <p:nvPr/>
        </p:nvSpPr>
        <p:spPr>
          <a:xfrm>
            <a:off x="7440112" y="2592267"/>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Shape 11">
            <a:extLst>
              <a:ext uri="{FF2B5EF4-FFF2-40B4-BE49-F238E27FC236}">
                <a16:creationId xmlns:a16="http://schemas.microsoft.com/office/drawing/2014/main" id="{A763428B-9483-3A43-8CD9-7304C6D3189A}"/>
              </a:ext>
            </a:extLst>
          </p:cNvPr>
          <p:cNvSpPr/>
          <p:nvPr/>
        </p:nvSpPr>
        <p:spPr>
          <a:xfrm>
            <a:off x="7440111" y="2786097"/>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D2E0CCAA-22B9-5F4C-9C68-CEC70DD1EA84}"/>
              </a:ext>
            </a:extLst>
          </p:cNvPr>
          <p:cNvSpPr/>
          <p:nvPr/>
        </p:nvSpPr>
        <p:spPr>
          <a:xfrm>
            <a:off x="7922105" y="4869066"/>
            <a:ext cx="646457" cy="64645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6AAED0F1-0C5A-7B44-8A28-2C01D9561220}"/>
              </a:ext>
            </a:extLst>
          </p:cNvPr>
          <p:cNvCxnSpPr/>
          <p:nvPr/>
        </p:nvCxnSpPr>
        <p:spPr>
          <a:xfrm>
            <a:off x="8245333" y="5192294"/>
            <a:ext cx="0" cy="736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9DA402D-6042-484B-91E7-D1A50BC09ABC}"/>
                  </a:ext>
                </a:extLst>
              </p:cNvPr>
              <p:cNvSpPr txBox="1"/>
              <p:nvPr/>
            </p:nvSpPr>
            <p:spPr>
              <a:xfrm>
                <a:off x="7660870" y="5469419"/>
                <a:ext cx="5487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𝑚𝑔</m:t>
                      </m:r>
                    </m:oMath>
                  </m:oMathPara>
                </a14:m>
                <a:endParaRPr lang="en-GB" b="0" dirty="0"/>
              </a:p>
            </p:txBody>
          </p:sp>
        </mc:Choice>
        <mc:Fallback xmlns="">
          <p:sp>
            <p:nvSpPr>
              <p:cNvPr id="41" name="TextBox 40">
                <a:extLst>
                  <a:ext uri="{FF2B5EF4-FFF2-40B4-BE49-F238E27FC236}">
                    <a16:creationId xmlns:a16="http://schemas.microsoft.com/office/drawing/2014/main" id="{B9DA402D-6042-484B-91E7-D1A50BC09ABC}"/>
                  </a:ext>
                </a:extLst>
              </p:cNvPr>
              <p:cNvSpPr txBox="1">
                <a:spLocks noRot="1" noChangeAspect="1" noMove="1" noResize="1" noEditPoints="1" noAdjustHandles="1" noChangeArrowheads="1" noChangeShapeType="1" noTextEdit="1"/>
              </p:cNvSpPr>
              <p:nvPr/>
            </p:nvSpPr>
            <p:spPr>
              <a:xfrm>
                <a:off x="7660870" y="5469419"/>
                <a:ext cx="548788" cy="369332"/>
              </a:xfrm>
              <a:prstGeom prst="rect">
                <a:avLst/>
              </a:prstGeom>
              <a:blipFill>
                <a:blip r:embed="rId2"/>
                <a:stretch>
                  <a:fillRect b="-6667"/>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3A03F541-E7C9-8147-BDA2-DBFF496E699B}"/>
              </a:ext>
            </a:extLst>
          </p:cNvPr>
          <p:cNvSpPr/>
          <p:nvPr/>
        </p:nvSpPr>
        <p:spPr>
          <a:xfrm>
            <a:off x="9047957" y="1865562"/>
            <a:ext cx="1482571" cy="2517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BCEEC166-9846-D243-A85E-4A8D3D647EDC}"/>
              </a:ext>
            </a:extLst>
          </p:cNvPr>
          <p:cNvSpPr/>
          <p:nvPr/>
        </p:nvSpPr>
        <p:spPr>
          <a:xfrm>
            <a:off x="9527352" y="2117312"/>
            <a:ext cx="523783" cy="9499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eform: Shape 8">
            <a:extLst>
              <a:ext uri="{FF2B5EF4-FFF2-40B4-BE49-F238E27FC236}">
                <a16:creationId xmlns:a16="http://schemas.microsoft.com/office/drawing/2014/main" id="{E59FBE43-C8DE-E445-833E-252B0F04FAFC}"/>
              </a:ext>
            </a:extLst>
          </p:cNvPr>
          <p:cNvSpPr/>
          <p:nvPr/>
        </p:nvSpPr>
        <p:spPr>
          <a:xfrm>
            <a:off x="9402079" y="2206088"/>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Shape 9">
            <a:extLst>
              <a:ext uri="{FF2B5EF4-FFF2-40B4-BE49-F238E27FC236}">
                <a16:creationId xmlns:a16="http://schemas.microsoft.com/office/drawing/2014/main" id="{D37A8408-0E74-F944-A7C6-33CE770FAA70}"/>
              </a:ext>
            </a:extLst>
          </p:cNvPr>
          <p:cNvSpPr/>
          <p:nvPr/>
        </p:nvSpPr>
        <p:spPr>
          <a:xfrm>
            <a:off x="9402079" y="2402136"/>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eform: Shape 10">
            <a:extLst>
              <a:ext uri="{FF2B5EF4-FFF2-40B4-BE49-F238E27FC236}">
                <a16:creationId xmlns:a16="http://schemas.microsoft.com/office/drawing/2014/main" id="{785DA6C5-E224-7A4F-A21A-B63B23099F62}"/>
              </a:ext>
            </a:extLst>
          </p:cNvPr>
          <p:cNvSpPr/>
          <p:nvPr/>
        </p:nvSpPr>
        <p:spPr>
          <a:xfrm>
            <a:off x="9402078" y="2592267"/>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reeform: Shape 11">
            <a:extLst>
              <a:ext uri="{FF2B5EF4-FFF2-40B4-BE49-F238E27FC236}">
                <a16:creationId xmlns:a16="http://schemas.microsoft.com/office/drawing/2014/main" id="{3A0F05E2-8356-7440-A507-22DEC1AA2471}"/>
              </a:ext>
            </a:extLst>
          </p:cNvPr>
          <p:cNvSpPr/>
          <p:nvPr/>
        </p:nvSpPr>
        <p:spPr>
          <a:xfrm>
            <a:off x="9402077" y="2786097"/>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Arrow Connector 47">
            <a:extLst>
              <a:ext uri="{FF2B5EF4-FFF2-40B4-BE49-F238E27FC236}">
                <a16:creationId xmlns:a16="http://schemas.microsoft.com/office/drawing/2014/main" id="{32388DD2-DB8F-C244-987D-338F131787CB}"/>
              </a:ext>
            </a:extLst>
          </p:cNvPr>
          <p:cNvCxnSpPr>
            <a:cxnSpLocks/>
          </p:cNvCxnSpPr>
          <p:nvPr/>
        </p:nvCxnSpPr>
        <p:spPr>
          <a:xfrm>
            <a:off x="7821725" y="3252996"/>
            <a:ext cx="53752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187140F-8E9C-8A4C-948A-7B51B9F3CC31}"/>
              </a:ext>
            </a:extLst>
          </p:cNvPr>
          <p:cNvCxnSpPr/>
          <p:nvPr/>
        </p:nvCxnSpPr>
        <p:spPr>
          <a:xfrm>
            <a:off x="7821725" y="3252996"/>
            <a:ext cx="0" cy="64970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5CE8848-2D4F-6F45-933B-BEA5F475D637}"/>
                  </a:ext>
                </a:extLst>
              </p:cNvPr>
              <p:cNvSpPr txBox="1"/>
              <p:nvPr/>
            </p:nvSpPr>
            <p:spPr>
              <a:xfrm>
                <a:off x="7842360" y="3213166"/>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50" name="TextBox 49">
                <a:extLst>
                  <a:ext uri="{FF2B5EF4-FFF2-40B4-BE49-F238E27FC236}">
                    <a16:creationId xmlns:a16="http://schemas.microsoft.com/office/drawing/2014/main" id="{D5CE8848-2D4F-6F45-933B-BEA5F475D637}"/>
                  </a:ext>
                </a:extLst>
              </p:cNvPr>
              <p:cNvSpPr txBox="1">
                <a:spLocks noRot="1" noChangeAspect="1" noMove="1" noResize="1" noEditPoints="1" noAdjustHandles="1" noChangeArrowheads="1" noChangeShapeType="1" noTextEdit="1"/>
              </p:cNvSpPr>
              <p:nvPr/>
            </p:nvSpPr>
            <p:spPr>
              <a:xfrm>
                <a:off x="7842360" y="3213166"/>
                <a:ext cx="71908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24AE5C6-78A1-2146-9A58-21ACC2745CB9}"/>
                  </a:ext>
                </a:extLst>
              </p:cNvPr>
              <p:cNvSpPr txBox="1"/>
              <p:nvPr/>
            </p:nvSpPr>
            <p:spPr>
              <a:xfrm>
                <a:off x="7640164" y="3592592"/>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GB" dirty="0"/>
              </a:p>
            </p:txBody>
          </p:sp>
        </mc:Choice>
        <mc:Fallback xmlns="">
          <p:sp>
            <p:nvSpPr>
              <p:cNvPr id="51" name="TextBox 50">
                <a:extLst>
                  <a:ext uri="{FF2B5EF4-FFF2-40B4-BE49-F238E27FC236}">
                    <a16:creationId xmlns:a16="http://schemas.microsoft.com/office/drawing/2014/main" id="{824AE5C6-78A1-2146-9A58-21ACC2745CB9}"/>
                  </a:ext>
                </a:extLst>
              </p:cNvPr>
              <p:cNvSpPr txBox="1">
                <a:spLocks noRot="1" noChangeAspect="1" noMove="1" noResize="1" noEditPoints="1" noAdjustHandles="1" noChangeArrowheads="1" noChangeShapeType="1" noTextEdit="1"/>
              </p:cNvSpPr>
              <p:nvPr/>
            </p:nvSpPr>
            <p:spPr>
              <a:xfrm>
                <a:off x="7640164" y="3592592"/>
                <a:ext cx="719086" cy="369332"/>
              </a:xfrm>
              <a:prstGeom prst="rect">
                <a:avLst/>
              </a:prstGeom>
              <a:blipFill>
                <a:blip r:embed="rId4"/>
                <a:stretch>
                  <a:fillRect b="-6667"/>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68BD4B7C-CD45-8046-86ED-2C8A7DDE0BD1}"/>
              </a:ext>
            </a:extLst>
          </p:cNvPr>
          <p:cNvCxnSpPr>
            <a:cxnSpLocks/>
          </p:cNvCxnSpPr>
          <p:nvPr/>
        </p:nvCxnSpPr>
        <p:spPr>
          <a:xfrm>
            <a:off x="7821725" y="1634541"/>
            <a:ext cx="1966217"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80F61C8-4841-0949-BEBE-ADC965F357FD}"/>
              </a:ext>
            </a:extLst>
          </p:cNvPr>
          <p:cNvCxnSpPr/>
          <p:nvPr/>
        </p:nvCxnSpPr>
        <p:spPr>
          <a:xfrm flipH="1" flipV="1">
            <a:off x="8119838" y="4574717"/>
            <a:ext cx="125495" cy="617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61C752D-837F-1948-BEDF-4DE6B1C103F9}"/>
              </a:ext>
            </a:extLst>
          </p:cNvPr>
          <p:cNvCxnSpPr/>
          <p:nvPr/>
        </p:nvCxnSpPr>
        <p:spPr>
          <a:xfrm flipV="1">
            <a:off x="8245333" y="4505050"/>
            <a:ext cx="483417" cy="687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D8EDC83-D470-5E4B-9EBC-2F7F8674E014}"/>
                  </a:ext>
                </a:extLst>
              </p:cNvPr>
              <p:cNvSpPr txBox="1"/>
              <p:nvPr/>
            </p:nvSpPr>
            <p:spPr>
              <a:xfrm>
                <a:off x="7640164" y="4505050"/>
                <a:ext cx="359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1</m:t>
                          </m:r>
                        </m:sub>
                      </m:sSub>
                    </m:oMath>
                  </m:oMathPara>
                </a14:m>
                <a:endParaRPr lang="en-US" dirty="0"/>
              </a:p>
            </p:txBody>
          </p:sp>
        </mc:Choice>
        <mc:Fallback xmlns="">
          <p:sp>
            <p:nvSpPr>
              <p:cNvPr id="55" name="TextBox 54">
                <a:extLst>
                  <a:ext uri="{FF2B5EF4-FFF2-40B4-BE49-F238E27FC236}">
                    <a16:creationId xmlns:a16="http://schemas.microsoft.com/office/drawing/2014/main" id="{DD8EDC83-D470-5E4B-9EBC-2F7F8674E014}"/>
                  </a:ext>
                </a:extLst>
              </p:cNvPr>
              <p:cNvSpPr txBox="1">
                <a:spLocks noRot="1" noChangeAspect="1" noMove="1" noResize="1" noEditPoints="1" noAdjustHandles="1" noChangeArrowheads="1" noChangeShapeType="1" noTextEdit="1"/>
              </p:cNvSpPr>
              <p:nvPr/>
            </p:nvSpPr>
            <p:spPr>
              <a:xfrm>
                <a:off x="7640164" y="4505050"/>
                <a:ext cx="3595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193ADC7-081B-AD4D-AC71-5E2ABA4F457D}"/>
                  </a:ext>
                </a:extLst>
              </p:cNvPr>
              <p:cNvSpPr txBox="1"/>
              <p:nvPr/>
            </p:nvSpPr>
            <p:spPr>
              <a:xfrm>
                <a:off x="8688693" y="4505050"/>
                <a:ext cx="359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2</m:t>
                          </m:r>
                        </m:sub>
                      </m:sSub>
                    </m:oMath>
                  </m:oMathPara>
                </a14:m>
                <a:endParaRPr lang="en-US" dirty="0"/>
              </a:p>
            </p:txBody>
          </p:sp>
        </mc:Choice>
        <mc:Fallback xmlns="">
          <p:sp>
            <p:nvSpPr>
              <p:cNvPr id="56" name="TextBox 55">
                <a:extLst>
                  <a:ext uri="{FF2B5EF4-FFF2-40B4-BE49-F238E27FC236}">
                    <a16:creationId xmlns:a16="http://schemas.microsoft.com/office/drawing/2014/main" id="{A193ADC7-081B-AD4D-AC71-5E2ABA4F457D}"/>
                  </a:ext>
                </a:extLst>
              </p:cNvPr>
              <p:cNvSpPr txBox="1">
                <a:spLocks noRot="1" noChangeAspect="1" noMove="1" noResize="1" noEditPoints="1" noAdjustHandles="1" noChangeArrowheads="1" noChangeShapeType="1" noTextEdit="1"/>
              </p:cNvSpPr>
              <p:nvPr/>
            </p:nvSpPr>
            <p:spPr>
              <a:xfrm>
                <a:off x="8688693" y="4505050"/>
                <a:ext cx="359543" cy="369332"/>
              </a:xfrm>
              <a:prstGeom prst="rect">
                <a:avLst/>
              </a:prstGeom>
              <a:blipFill>
                <a:blip r:embed="rId6"/>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A60DFD6-7558-504E-A8A2-F06D7CAC730C}"/>
              </a:ext>
            </a:extLst>
          </p:cNvPr>
          <p:cNvSpPr txBox="1"/>
          <p:nvPr/>
        </p:nvSpPr>
        <p:spPr>
          <a:xfrm>
            <a:off x="8655438" y="1265209"/>
            <a:ext cx="317500" cy="369332"/>
          </a:xfrm>
          <a:prstGeom prst="rect">
            <a:avLst/>
          </a:prstGeom>
          <a:noFill/>
        </p:spPr>
        <p:txBody>
          <a:bodyPr wrap="square" rtlCol="0">
            <a:spAutoFit/>
          </a:bodyPr>
          <a:lstStyle/>
          <a:p>
            <a:pPr algn="ctr"/>
            <a:r>
              <a:rPr lang="en-US" dirty="0"/>
              <a:t>b</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70BED34-7157-3A4E-801A-C5C1FC954BDF}"/>
                  </a:ext>
                </a:extLst>
              </p:cNvPr>
              <p:cNvSpPr txBox="1"/>
              <p:nvPr/>
            </p:nvSpPr>
            <p:spPr>
              <a:xfrm>
                <a:off x="8454645" y="5142673"/>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oMath>
                  </m:oMathPara>
                </a14:m>
                <a:endParaRPr lang="en-GB" dirty="0"/>
              </a:p>
            </p:txBody>
          </p:sp>
        </mc:Choice>
        <mc:Fallback xmlns="">
          <p:sp>
            <p:nvSpPr>
              <p:cNvPr id="58" name="TextBox 57">
                <a:extLst>
                  <a:ext uri="{FF2B5EF4-FFF2-40B4-BE49-F238E27FC236}">
                    <a16:creationId xmlns:a16="http://schemas.microsoft.com/office/drawing/2014/main" id="{A70BED34-7157-3A4E-801A-C5C1FC954BDF}"/>
                  </a:ext>
                </a:extLst>
              </p:cNvPr>
              <p:cNvSpPr txBox="1">
                <a:spLocks noRot="1" noChangeAspect="1" noMove="1" noResize="1" noEditPoints="1" noAdjustHandles="1" noChangeArrowheads="1" noChangeShapeType="1" noTextEdit="1"/>
              </p:cNvSpPr>
              <p:nvPr/>
            </p:nvSpPr>
            <p:spPr>
              <a:xfrm>
                <a:off x="8454645" y="5142673"/>
                <a:ext cx="719086" cy="369332"/>
              </a:xfrm>
              <a:prstGeom prst="rect">
                <a:avLst/>
              </a:prstGeom>
              <a:blipFill>
                <a:blip r:embed="rId7"/>
                <a:stretch>
                  <a:fillRect b="-6667"/>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18D3F9A9-8E06-3C4B-8435-365B8328DF4B}"/>
              </a:ext>
            </a:extLst>
          </p:cNvPr>
          <p:cNvCxnSpPr/>
          <p:nvPr/>
        </p:nvCxnSpPr>
        <p:spPr>
          <a:xfrm>
            <a:off x="9047957" y="4991387"/>
            <a:ext cx="0" cy="736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121DEE0A-DE28-4042-BAA1-CC84B0DCE466}"/>
              </a:ext>
            </a:extLst>
          </p:cNvPr>
          <p:cNvCxnSpPr>
            <a:cxnSpLocks/>
          </p:cNvCxnSpPr>
          <p:nvPr/>
        </p:nvCxnSpPr>
        <p:spPr>
          <a:xfrm>
            <a:off x="9047957" y="4991387"/>
            <a:ext cx="6009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43BF48E-4A5A-A140-A098-DAF250F50838}"/>
                  </a:ext>
                </a:extLst>
              </p:cNvPr>
              <p:cNvSpPr txBox="1"/>
              <p:nvPr/>
            </p:nvSpPr>
            <p:spPr>
              <a:xfrm>
                <a:off x="8936606" y="4605208"/>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oMath>
                  </m:oMathPara>
                </a14:m>
                <a:endParaRPr lang="en-GB" dirty="0"/>
              </a:p>
            </p:txBody>
          </p:sp>
        </mc:Choice>
        <mc:Fallback xmlns="">
          <p:sp>
            <p:nvSpPr>
              <p:cNvPr id="61" name="TextBox 60">
                <a:extLst>
                  <a:ext uri="{FF2B5EF4-FFF2-40B4-BE49-F238E27FC236}">
                    <a16:creationId xmlns:a16="http://schemas.microsoft.com/office/drawing/2014/main" id="{E43BF48E-4A5A-A140-A098-DAF250F50838}"/>
                  </a:ext>
                </a:extLst>
              </p:cNvPr>
              <p:cNvSpPr txBox="1">
                <a:spLocks noRot="1" noChangeAspect="1" noMove="1" noResize="1" noEditPoints="1" noAdjustHandles="1" noChangeArrowheads="1" noChangeShapeType="1" noTextEdit="1"/>
              </p:cNvSpPr>
              <p:nvPr/>
            </p:nvSpPr>
            <p:spPr>
              <a:xfrm>
                <a:off x="8936606" y="4605208"/>
                <a:ext cx="719086"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2380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0A3F-F19E-AD4C-85A2-3B6F73B7CED1}"/>
              </a:ext>
            </a:extLst>
          </p:cNvPr>
          <p:cNvSpPr>
            <a:spLocks noGrp="1"/>
          </p:cNvSpPr>
          <p:nvPr>
            <p:ph type="title"/>
          </p:nvPr>
        </p:nvSpPr>
        <p:spPr/>
        <p:txBody>
          <a:bodyPr/>
          <a:lstStyle/>
          <a:p>
            <a:r>
              <a:rPr lang="en-GB" dirty="0"/>
              <a:t>Magnetic Force Calculation</a:t>
            </a:r>
          </a:p>
        </p:txBody>
      </p:sp>
      <p:sp>
        <p:nvSpPr>
          <p:cNvPr id="3" name="Content Placeholder 2">
            <a:extLst>
              <a:ext uri="{FF2B5EF4-FFF2-40B4-BE49-F238E27FC236}">
                <a16:creationId xmlns:a16="http://schemas.microsoft.com/office/drawing/2014/main" id="{B4F1AA56-F793-2643-9A20-1ED50FEBC83B}"/>
              </a:ext>
            </a:extLst>
          </p:cNvPr>
          <p:cNvSpPr>
            <a:spLocks noGrp="1"/>
          </p:cNvSpPr>
          <p:nvPr>
            <p:ph idx="1"/>
          </p:nvPr>
        </p:nvSpPr>
        <p:spPr/>
        <p:txBody>
          <a:bodyPr/>
          <a:lstStyle/>
          <a:p>
            <a:r>
              <a:rPr lang="en-GB" dirty="0"/>
              <a:t>Inductance (</a:t>
            </a:r>
            <a:r>
              <a:rPr lang="en-GB" dirty="0" err="1"/>
              <a:t>Hlebowitsh</a:t>
            </a:r>
            <a:r>
              <a:rPr lang="en-GB" dirty="0"/>
              <a:t>, 2012)</a:t>
            </a:r>
          </a:p>
          <a:p>
            <a:endParaRPr lang="en-GB" dirty="0"/>
          </a:p>
          <a:p>
            <a:r>
              <a:rPr lang="en-GB" dirty="0" err="1"/>
              <a:t>Coenergy</a:t>
            </a:r>
            <a:r>
              <a:rPr lang="en-GB" dirty="0"/>
              <a:t> (Roberge, 1975)</a:t>
            </a:r>
          </a:p>
          <a:p>
            <a:endParaRPr lang="en-GB" dirty="0"/>
          </a:p>
          <a:p>
            <a:r>
              <a:rPr lang="en-GB" dirty="0"/>
              <a:t>Magnetic force (</a:t>
            </a:r>
            <a:r>
              <a:rPr lang="en-GB" dirty="0" err="1"/>
              <a:t>Hlebowitsh</a:t>
            </a:r>
            <a:r>
              <a:rPr lang="en-GB" dirty="0"/>
              <a:t>, 2012)</a:t>
            </a:r>
          </a:p>
          <a:p>
            <a:endParaRPr lang="en-GB" dirty="0"/>
          </a:p>
        </p:txBody>
      </p:sp>
      <p:pic>
        <p:nvPicPr>
          <p:cNvPr id="12" name="Content Placeholder 4">
            <a:extLst>
              <a:ext uri="{FF2B5EF4-FFF2-40B4-BE49-F238E27FC236}">
                <a16:creationId xmlns:a16="http://schemas.microsoft.com/office/drawing/2014/main" id="{5B6E70E1-E4CB-E04E-97B9-212D081F1022}"/>
              </a:ext>
            </a:extLst>
          </p:cNvPr>
          <p:cNvPicPr>
            <a:picLocks noChangeAspect="1"/>
          </p:cNvPicPr>
          <p:nvPr/>
        </p:nvPicPr>
        <p:blipFill>
          <a:blip r:embed="rId2"/>
          <a:stretch>
            <a:fillRect/>
          </a:stretch>
        </p:blipFill>
        <p:spPr>
          <a:xfrm>
            <a:off x="838200" y="4824886"/>
            <a:ext cx="10515600" cy="996739"/>
          </a:xfrm>
          <a:prstGeom prst="rect">
            <a:avLst/>
          </a:prstGeom>
        </p:spPr>
      </p:pic>
      <p:cxnSp>
        <p:nvCxnSpPr>
          <p:cNvPr id="15" name="Straight Connector 14">
            <a:extLst>
              <a:ext uri="{FF2B5EF4-FFF2-40B4-BE49-F238E27FC236}">
                <a16:creationId xmlns:a16="http://schemas.microsoft.com/office/drawing/2014/main" id="{BA310982-CBB2-C145-B6B2-3C283770539F}"/>
              </a:ext>
            </a:extLst>
          </p:cNvPr>
          <p:cNvCxnSpPr/>
          <p:nvPr/>
        </p:nvCxnSpPr>
        <p:spPr>
          <a:xfrm>
            <a:off x="7447476" y="5827016"/>
            <a:ext cx="168442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FD0E41-2D10-6644-ABC0-DC2EA26E0D3D}"/>
              </a:ext>
            </a:extLst>
          </p:cNvPr>
          <p:cNvCxnSpPr/>
          <p:nvPr/>
        </p:nvCxnSpPr>
        <p:spPr>
          <a:xfrm>
            <a:off x="9566538" y="5827016"/>
            <a:ext cx="168442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E08765-548B-FF4E-BFC2-075A572A62F7}"/>
              </a:ext>
            </a:extLst>
          </p:cNvPr>
          <p:cNvCxnSpPr/>
          <p:nvPr/>
        </p:nvCxnSpPr>
        <p:spPr>
          <a:xfrm>
            <a:off x="5418920" y="5821625"/>
            <a:ext cx="1684421"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31790CF-87C0-6A43-8B78-41AA66895383}"/>
              </a:ext>
            </a:extLst>
          </p:cNvPr>
          <p:cNvPicPr>
            <a:picLocks noChangeAspect="1"/>
          </p:cNvPicPr>
          <p:nvPr/>
        </p:nvPicPr>
        <p:blipFill>
          <a:blip r:embed="rId3"/>
          <a:stretch>
            <a:fillRect/>
          </a:stretch>
        </p:blipFill>
        <p:spPr>
          <a:xfrm>
            <a:off x="7447476" y="1713080"/>
            <a:ext cx="2533650" cy="710830"/>
          </a:xfrm>
          <a:prstGeom prst="rect">
            <a:avLst/>
          </a:prstGeom>
        </p:spPr>
      </p:pic>
      <p:pic>
        <p:nvPicPr>
          <p:cNvPr id="21" name="Picture 20">
            <a:extLst>
              <a:ext uri="{FF2B5EF4-FFF2-40B4-BE49-F238E27FC236}">
                <a16:creationId xmlns:a16="http://schemas.microsoft.com/office/drawing/2014/main" id="{91B83B09-7AE1-614C-8E18-81E7907131EC}"/>
              </a:ext>
            </a:extLst>
          </p:cNvPr>
          <p:cNvPicPr>
            <a:picLocks noChangeAspect="1"/>
          </p:cNvPicPr>
          <p:nvPr/>
        </p:nvPicPr>
        <p:blipFill>
          <a:blip r:embed="rId4"/>
          <a:stretch>
            <a:fillRect/>
          </a:stretch>
        </p:blipFill>
        <p:spPr>
          <a:xfrm>
            <a:off x="7862064" y="2720524"/>
            <a:ext cx="1704474" cy="660484"/>
          </a:xfrm>
          <a:prstGeom prst="rect">
            <a:avLst/>
          </a:prstGeom>
        </p:spPr>
      </p:pic>
      <p:pic>
        <p:nvPicPr>
          <p:cNvPr id="23" name="Picture 22">
            <a:extLst>
              <a:ext uri="{FF2B5EF4-FFF2-40B4-BE49-F238E27FC236}">
                <a16:creationId xmlns:a16="http://schemas.microsoft.com/office/drawing/2014/main" id="{45562A6C-9B3B-6A4D-B5FA-A81B42C6D314}"/>
              </a:ext>
            </a:extLst>
          </p:cNvPr>
          <p:cNvPicPr>
            <a:picLocks noChangeAspect="1"/>
          </p:cNvPicPr>
          <p:nvPr/>
        </p:nvPicPr>
        <p:blipFill>
          <a:blip r:embed="rId5"/>
          <a:stretch>
            <a:fillRect/>
          </a:stretch>
        </p:blipFill>
        <p:spPr>
          <a:xfrm>
            <a:off x="7308936" y="3660850"/>
            <a:ext cx="2810730" cy="884194"/>
          </a:xfrm>
          <a:prstGeom prst="rect">
            <a:avLst/>
          </a:prstGeom>
        </p:spPr>
      </p:pic>
    </p:spTree>
    <p:extLst>
      <p:ext uri="{BB962C8B-B14F-4D97-AF65-F5344CB8AC3E}">
        <p14:creationId xmlns:p14="http://schemas.microsoft.com/office/powerpoint/2010/main" val="218565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608F-E1F6-8042-BAC5-6C4971434090}"/>
              </a:ext>
            </a:extLst>
          </p:cNvPr>
          <p:cNvSpPr>
            <a:spLocks noGrp="1"/>
          </p:cNvSpPr>
          <p:nvPr>
            <p:ph type="title"/>
          </p:nvPr>
        </p:nvSpPr>
        <p:spPr/>
        <p:txBody>
          <a:bodyPr/>
          <a:lstStyle/>
          <a:p>
            <a:r>
              <a:rPr lang="en-GB" dirty="0"/>
              <a:t>Balance the force</a:t>
            </a:r>
          </a:p>
        </p:txBody>
      </p:sp>
      <p:sp>
        <p:nvSpPr>
          <p:cNvPr id="3" name="Content Placeholder 2">
            <a:extLst>
              <a:ext uri="{FF2B5EF4-FFF2-40B4-BE49-F238E27FC236}">
                <a16:creationId xmlns:a16="http://schemas.microsoft.com/office/drawing/2014/main" id="{5AA0BF2F-9515-8D47-8009-1A8269C3038D}"/>
              </a:ext>
            </a:extLst>
          </p:cNvPr>
          <p:cNvSpPr>
            <a:spLocks noGrp="1"/>
          </p:cNvSpPr>
          <p:nvPr>
            <p:ph idx="1"/>
          </p:nvPr>
        </p:nvSpPr>
        <p:spPr/>
        <p:txBody>
          <a:bodyPr/>
          <a:lstStyle/>
          <a:p>
            <a:r>
              <a:rPr lang="en-GB" dirty="0"/>
              <a:t>Vertical:</a:t>
            </a:r>
          </a:p>
          <a:p>
            <a:endParaRPr lang="en-GB" dirty="0"/>
          </a:p>
          <a:p>
            <a:endParaRPr lang="en-GB" dirty="0"/>
          </a:p>
          <a:p>
            <a:endParaRPr lang="en-GB" dirty="0"/>
          </a:p>
          <a:p>
            <a:r>
              <a:rPr lang="en-GB" dirty="0"/>
              <a:t>Horizontal:</a:t>
            </a:r>
          </a:p>
        </p:txBody>
      </p:sp>
      <p:pic>
        <p:nvPicPr>
          <p:cNvPr id="9" name="Picture 8">
            <a:extLst>
              <a:ext uri="{FF2B5EF4-FFF2-40B4-BE49-F238E27FC236}">
                <a16:creationId xmlns:a16="http://schemas.microsoft.com/office/drawing/2014/main" id="{EB47515F-EBD1-7449-8A7A-A52F9E4B2D74}"/>
              </a:ext>
            </a:extLst>
          </p:cNvPr>
          <p:cNvPicPr>
            <a:picLocks noChangeAspect="1"/>
          </p:cNvPicPr>
          <p:nvPr/>
        </p:nvPicPr>
        <p:blipFill>
          <a:blip r:embed="rId2"/>
          <a:stretch>
            <a:fillRect/>
          </a:stretch>
        </p:blipFill>
        <p:spPr>
          <a:xfrm>
            <a:off x="4219072" y="1635030"/>
            <a:ext cx="7547811" cy="1564656"/>
          </a:xfrm>
          <a:prstGeom prst="rect">
            <a:avLst/>
          </a:prstGeom>
        </p:spPr>
      </p:pic>
      <p:pic>
        <p:nvPicPr>
          <p:cNvPr id="11" name="Picture 10">
            <a:extLst>
              <a:ext uri="{FF2B5EF4-FFF2-40B4-BE49-F238E27FC236}">
                <a16:creationId xmlns:a16="http://schemas.microsoft.com/office/drawing/2014/main" id="{FC512B94-E0E6-FE41-B25B-BBCF93991EAA}"/>
              </a:ext>
            </a:extLst>
          </p:cNvPr>
          <p:cNvPicPr>
            <a:picLocks noChangeAspect="1"/>
          </p:cNvPicPr>
          <p:nvPr/>
        </p:nvPicPr>
        <p:blipFill>
          <a:blip r:embed="rId3"/>
          <a:stretch>
            <a:fillRect/>
          </a:stretch>
        </p:blipFill>
        <p:spPr>
          <a:xfrm>
            <a:off x="4808619" y="3658315"/>
            <a:ext cx="6368716" cy="157113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EB1E39-C23A-AA4C-9529-63D7EF65148B}"/>
                  </a:ext>
                </a:extLst>
              </p:cNvPr>
              <p:cNvSpPr txBox="1"/>
              <p:nvPr/>
            </p:nvSpPr>
            <p:spPr>
              <a:xfrm>
                <a:off x="2288607" y="5525000"/>
                <a:ext cx="3390480" cy="396519"/>
              </a:xfrm>
              <a:prstGeom prst="rect">
                <a:avLst/>
              </a:prstGeom>
              <a:noFill/>
            </p:spPr>
            <p:txBody>
              <a:bodyPr wrap="none" lIns="0" tIns="0" rIns="0" bIns="0" rtlCol="0">
                <a:spAutoFit/>
              </a:bodyPr>
              <a:lstStyle/>
              <a:p>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0</m:t>
                        </m:r>
                      </m:sub>
                    </m:sSub>
                    <m:r>
                      <a:rPr lang="en-GB" b="0" i="1" smtClean="0">
                        <a:latin typeface="Cambria Math" panose="02040503050406030204" pitchFamily="18" charset="0"/>
                      </a:rPr>
                      <m:t>&gt;&gt;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0</m:t>
                        </m:r>
                      </m:sub>
                    </m:sSub>
                  </m:oMath>
                </a14:m>
                <a:r>
                  <a:rPr lang="en-GB" dirty="0"/>
                  <a:t>,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0</m:t>
                            </m:r>
                          </m:sub>
                        </m:sSub>
                      </m:e>
                    </m:d>
                    <m:r>
                      <a:rPr lang="en-GB" b="0" i="1" smtClean="0">
                        <a:latin typeface="Cambria Math" panose="02040503050406030204" pitchFamily="18" charset="0"/>
                      </a:rPr>
                      <m:t>                         </m:t>
                    </m:r>
                    <m:groupChr>
                      <m:groupChrPr>
                        <m:chr m:val="⇒"/>
                        <m:vertJc m:val="bot"/>
                        <m:ctrlPr>
                          <a:rPr lang="en-GB" b="0" i="1" smtClean="0">
                            <a:latin typeface="Cambria Math" panose="02040503050406030204" pitchFamily="18" charset="0"/>
                          </a:rPr>
                        </m:ctrlPr>
                      </m:groupChrPr>
                      <m:e/>
                    </m:groupChr>
                  </m:oMath>
                </a14:m>
                <a:endParaRPr lang="en-GB" dirty="0"/>
              </a:p>
            </p:txBody>
          </p:sp>
        </mc:Choice>
        <mc:Fallback xmlns="">
          <p:sp>
            <p:nvSpPr>
              <p:cNvPr id="12" name="TextBox 11">
                <a:extLst>
                  <a:ext uri="{FF2B5EF4-FFF2-40B4-BE49-F238E27FC236}">
                    <a16:creationId xmlns:a16="http://schemas.microsoft.com/office/drawing/2014/main" id="{3FEB1E39-C23A-AA4C-9529-63D7EF65148B}"/>
                  </a:ext>
                </a:extLst>
              </p:cNvPr>
              <p:cNvSpPr txBox="1">
                <a:spLocks noRot="1" noChangeAspect="1" noMove="1" noResize="1" noEditPoints="1" noAdjustHandles="1" noChangeArrowheads="1" noChangeShapeType="1" noTextEdit="1"/>
              </p:cNvSpPr>
              <p:nvPr/>
            </p:nvSpPr>
            <p:spPr>
              <a:xfrm>
                <a:off x="2288607" y="5525000"/>
                <a:ext cx="3390480" cy="396519"/>
              </a:xfrm>
              <a:prstGeom prst="rect">
                <a:avLst/>
              </a:prstGeom>
              <a:blipFill>
                <a:blip r:embed="rId4"/>
                <a:stretch>
                  <a:fillRect l="-2622" t="-18750" b="-81250"/>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935D554A-71B5-8C44-8098-956709312264}"/>
              </a:ext>
            </a:extLst>
          </p:cNvPr>
          <p:cNvPicPr>
            <a:picLocks noChangeAspect="1"/>
          </p:cNvPicPr>
          <p:nvPr/>
        </p:nvPicPr>
        <p:blipFill>
          <a:blip r:embed="rId5"/>
          <a:stretch>
            <a:fillRect/>
          </a:stretch>
        </p:blipFill>
        <p:spPr>
          <a:xfrm>
            <a:off x="6885472" y="5602705"/>
            <a:ext cx="2483118" cy="423050"/>
          </a:xfrm>
          <a:prstGeom prst="rect">
            <a:avLst/>
          </a:prstGeom>
        </p:spPr>
      </p:pic>
    </p:spTree>
    <p:extLst>
      <p:ext uri="{BB962C8B-B14F-4D97-AF65-F5344CB8AC3E}">
        <p14:creationId xmlns:p14="http://schemas.microsoft.com/office/powerpoint/2010/main" val="355746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D146-056F-9A4E-8F9E-9266A9693D5A}"/>
              </a:ext>
            </a:extLst>
          </p:cNvPr>
          <p:cNvSpPr>
            <a:spLocks noGrp="1"/>
          </p:cNvSpPr>
          <p:nvPr>
            <p:ph type="title"/>
          </p:nvPr>
        </p:nvSpPr>
        <p:spPr/>
        <p:txBody>
          <a:bodyPr>
            <a:normAutofit/>
          </a:bodyPr>
          <a:lstStyle/>
          <a:p>
            <a:r>
              <a:rPr lang="en-GB" dirty="0"/>
              <a:t>Separate the Movement to Two Steps</a:t>
            </a:r>
          </a:p>
        </p:txBody>
      </p:sp>
      <p:sp>
        <p:nvSpPr>
          <p:cNvPr id="4" name="Rectangle 3">
            <a:extLst>
              <a:ext uri="{FF2B5EF4-FFF2-40B4-BE49-F238E27FC236}">
                <a16:creationId xmlns:a16="http://schemas.microsoft.com/office/drawing/2014/main" id="{91612E0D-35E4-2142-A918-AD743D8E99C5}"/>
              </a:ext>
            </a:extLst>
          </p:cNvPr>
          <p:cNvSpPr/>
          <p:nvPr/>
        </p:nvSpPr>
        <p:spPr>
          <a:xfrm>
            <a:off x="4377157" y="1921709"/>
            <a:ext cx="1482571" cy="2517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A07F062-1352-A449-89AE-834E37E39328}"/>
              </a:ext>
            </a:extLst>
          </p:cNvPr>
          <p:cNvSpPr/>
          <p:nvPr/>
        </p:nvSpPr>
        <p:spPr>
          <a:xfrm>
            <a:off x="4856552" y="2173459"/>
            <a:ext cx="523783" cy="9499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8">
            <a:extLst>
              <a:ext uri="{FF2B5EF4-FFF2-40B4-BE49-F238E27FC236}">
                <a16:creationId xmlns:a16="http://schemas.microsoft.com/office/drawing/2014/main" id="{B2CD0A0D-01F8-E042-AAC8-0E27D0583F5A}"/>
              </a:ext>
            </a:extLst>
          </p:cNvPr>
          <p:cNvSpPr/>
          <p:nvPr/>
        </p:nvSpPr>
        <p:spPr>
          <a:xfrm>
            <a:off x="4731279" y="2262235"/>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9">
            <a:extLst>
              <a:ext uri="{FF2B5EF4-FFF2-40B4-BE49-F238E27FC236}">
                <a16:creationId xmlns:a16="http://schemas.microsoft.com/office/drawing/2014/main" id="{8F0E78CB-C0B7-284B-8C9D-217F12DD280F}"/>
              </a:ext>
            </a:extLst>
          </p:cNvPr>
          <p:cNvSpPr/>
          <p:nvPr/>
        </p:nvSpPr>
        <p:spPr>
          <a:xfrm>
            <a:off x="4731279" y="2458283"/>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10">
            <a:extLst>
              <a:ext uri="{FF2B5EF4-FFF2-40B4-BE49-F238E27FC236}">
                <a16:creationId xmlns:a16="http://schemas.microsoft.com/office/drawing/2014/main" id="{25A76A30-622A-F547-94B7-5F7F1B4578A8}"/>
              </a:ext>
            </a:extLst>
          </p:cNvPr>
          <p:cNvSpPr/>
          <p:nvPr/>
        </p:nvSpPr>
        <p:spPr>
          <a:xfrm>
            <a:off x="4731278" y="264841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1">
            <a:extLst>
              <a:ext uri="{FF2B5EF4-FFF2-40B4-BE49-F238E27FC236}">
                <a16:creationId xmlns:a16="http://schemas.microsoft.com/office/drawing/2014/main" id="{B8C2AEE8-CC94-9149-BF6A-6CA67E734787}"/>
              </a:ext>
            </a:extLst>
          </p:cNvPr>
          <p:cNvSpPr/>
          <p:nvPr/>
        </p:nvSpPr>
        <p:spPr>
          <a:xfrm>
            <a:off x="4731277" y="284224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F3889D6-9A97-A74E-B1DB-FF7DBD0A93A3}"/>
              </a:ext>
            </a:extLst>
          </p:cNvPr>
          <p:cNvSpPr/>
          <p:nvPr/>
        </p:nvSpPr>
        <p:spPr>
          <a:xfrm>
            <a:off x="5213271" y="4925213"/>
            <a:ext cx="646457" cy="64645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B09BCE7-EFE8-BD43-B175-D47EC19850C9}"/>
              </a:ext>
            </a:extLst>
          </p:cNvPr>
          <p:cNvSpPr/>
          <p:nvPr/>
        </p:nvSpPr>
        <p:spPr>
          <a:xfrm>
            <a:off x="6339123" y="1921709"/>
            <a:ext cx="1482571" cy="2517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BEC217F-CC85-A144-8C88-6FE9A71D162A}"/>
              </a:ext>
            </a:extLst>
          </p:cNvPr>
          <p:cNvSpPr/>
          <p:nvPr/>
        </p:nvSpPr>
        <p:spPr>
          <a:xfrm>
            <a:off x="6818518" y="2173459"/>
            <a:ext cx="523783" cy="9499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8">
            <a:extLst>
              <a:ext uri="{FF2B5EF4-FFF2-40B4-BE49-F238E27FC236}">
                <a16:creationId xmlns:a16="http://schemas.microsoft.com/office/drawing/2014/main" id="{898C3154-BD37-8E40-B1E2-857DA318021D}"/>
              </a:ext>
            </a:extLst>
          </p:cNvPr>
          <p:cNvSpPr/>
          <p:nvPr/>
        </p:nvSpPr>
        <p:spPr>
          <a:xfrm>
            <a:off x="6693245" y="2262235"/>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9">
            <a:extLst>
              <a:ext uri="{FF2B5EF4-FFF2-40B4-BE49-F238E27FC236}">
                <a16:creationId xmlns:a16="http://schemas.microsoft.com/office/drawing/2014/main" id="{82D770EB-29BC-AC48-9F51-98E732035D6F}"/>
              </a:ext>
            </a:extLst>
          </p:cNvPr>
          <p:cNvSpPr/>
          <p:nvPr/>
        </p:nvSpPr>
        <p:spPr>
          <a:xfrm>
            <a:off x="6693245" y="2458283"/>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0">
            <a:extLst>
              <a:ext uri="{FF2B5EF4-FFF2-40B4-BE49-F238E27FC236}">
                <a16:creationId xmlns:a16="http://schemas.microsoft.com/office/drawing/2014/main" id="{3A2C2F87-73D5-F347-BE0C-FDF2086EC6AF}"/>
              </a:ext>
            </a:extLst>
          </p:cNvPr>
          <p:cNvSpPr/>
          <p:nvPr/>
        </p:nvSpPr>
        <p:spPr>
          <a:xfrm>
            <a:off x="6693244" y="264841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1">
            <a:extLst>
              <a:ext uri="{FF2B5EF4-FFF2-40B4-BE49-F238E27FC236}">
                <a16:creationId xmlns:a16="http://schemas.microsoft.com/office/drawing/2014/main" id="{2F92EEF6-1EBF-CF4B-ADD4-335A1C27C161}"/>
              </a:ext>
            </a:extLst>
          </p:cNvPr>
          <p:cNvSpPr/>
          <p:nvPr/>
        </p:nvSpPr>
        <p:spPr>
          <a:xfrm>
            <a:off x="6693243" y="284224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94230686-7A27-D849-9647-72CF167B019D}"/>
              </a:ext>
            </a:extLst>
          </p:cNvPr>
          <p:cNvCxnSpPr>
            <a:cxnSpLocks/>
          </p:cNvCxnSpPr>
          <p:nvPr/>
        </p:nvCxnSpPr>
        <p:spPr>
          <a:xfrm>
            <a:off x="5112891" y="3309143"/>
            <a:ext cx="53752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A579463-D8D7-2947-B95C-FE60D54C4C64}"/>
              </a:ext>
            </a:extLst>
          </p:cNvPr>
          <p:cNvCxnSpPr/>
          <p:nvPr/>
        </p:nvCxnSpPr>
        <p:spPr>
          <a:xfrm>
            <a:off x="5112891" y="3309143"/>
            <a:ext cx="0" cy="64970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A34958D-4E3E-034E-BCAD-846DBE7B3950}"/>
                  </a:ext>
                </a:extLst>
              </p:cNvPr>
              <p:cNvSpPr txBox="1"/>
              <p:nvPr/>
            </p:nvSpPr>
            <p:spPr>
              <a:xfrm>
                <a:off x="5133526" y="3269313"/>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21" name="TextBox 20">
                <a:extLst>
                  <a:ext uri="{FF2B5EF4-FFF2-40B4-BE49-F238E27FC236}">
                    <a16:creationId xmlns:a16="http://schemas.microsoft.com/office/drawing/2014/main" id="{BA34958D-4E3E-034E-BCAD-846DBE7B3950}"/>
                  </a:ext>
                </a:extLst>
              </p:cNvPr>
              <p:cNvSpPr txBox="1">
                <a:spLocks noRot="1" noChangeAspect="1" noMove="1" noResize="1" noEditPoints="1" noAdjustHandles="1" noChangeArrowheads="1" noChangeShapeType="1" noTextEdit="1"/>
              </p:cNvSpPr>
              <p:nvPr/>
            </p:nvSpPr>
            <p:spPr>
              <a:xfrm>
                <a:off x="5133526" y="3269313"/>
                <a:ext cx="719086"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836D820-7581-C846-ADB9-254444BD78B1}"/>
                  </a:ext>
                </a:extLst>
              </p:cNvPr>
              <p:cNvSpPr txBox="1"/>
              <p:nvPr/>
            </p:nvSpPr>
            <p:spPr>
              <a:xfrm>
                <a:off x="4931330" y="3648739"/>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GB" dirty="0"/>
              </a:p>
            </p:txBody>
          </p:sp>
        </mc:Choice>
        <mc:Fallback xmlns="">
          <p:sp>
            <p:nvSpPr>
              <p:cNvPr id="22" name="TextBox 21">
                <a:extLst>
                  <a:ext uri="{FF2B5EF4-FFF2-40B4-BE49-F238E27FC236}">
                    <a16:creationId xmlns:a16="http://schemas.microsoft.com/office/drawing/2014/main" id="{F836D820-7581-C846-ADB9-254444BD78B1}"/>
                  </a:ext>
                </a:extLst>
              </p:cNvPr>
              <p:cNvSpPr txBox="1">
                <a:spLocks noRot="1" noChangeAspect="1" noMove="1" noResize="1" noEditPoints="1" noAdjustHandles="1" noChangeArrowheads="1" noChangeShapeType="1" noTextEdit="1"/>
              </p:cNvSpPr>
              <p:nvPr/>
            </p:nvSpPr>
            <p:spPr>
              <a:xfrm>
                <a:off x="4931330" y="3648739"/>
                <a:ext cx="719086" cy="369332"/>
              </a:xfrm>
              <a:prstGeom prst="rect">
                <a:avLst/>
              </a:prstGeom>
              <a:blipFill>
                <a:blip r:embed="rId3"/>
                <a:stretch>
                  <a:fillRect b="-6667"/>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F7E226B3-FD6F-A645-A702-14C1BD2C656F}"/>
              </a:ext>
            </a:extLst>
          </p:cNvPr>
          <p:cNvCxnSpPr>
            <a:cxnSpLocks/>
          </p:cNvCxnSpPr>
          <p:nvPr/>
        </p:nvCxnSpPr>
        <p:spPr>
          <a:xfrm>
            <a:off x="5112891" y="1690688"/>
            <a:ext cx="1966217"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A0B7079A-A3E5-0743-90A8-E7E2CE5DD9CD}"/>
              </a:ext>
            </a:extLst>
          </p:cNvPr>
          <p:cNvSpPr txBox="1"/>
          <p:nvPr/>
        </p:nvSpPr>
        <p:spPr>
          <a:xfrm>
            <a:off x="5946604" y="1321357"/>
            <a:ext cx="317500" cy="369332"/>
          </a:xfrm>
          <a:prstGeom prst="rect">
            <a:avLst/>
          </a:prstGeom>
          <a:noFill/>
        </p:spPr>
        <p:txBody>
          <a:bodyPr wrap="square" rtlCol="0">
            <a:spAutoFit/>
          </a:bodyPr>
          <a:lstStyle/>
          <a:p>
            <a:pPr algn="ctr"/>
            <a:r>
              <a:rPr lang="en-US" dirty="0"/>
              <a:t>b</a:t>
            </a:r>
          </a:p>
        </p:txBody>
      </p:sp>
      <p:cxnSp>
        <p:nvCxnSpPr>
          <p:cNvPr id="34" name="Straight Arrow Connector 33">
            <a:extLst>
              <a:ext uri="{FF2B5EF4-FFF2-40B4-BE49-F238E27FC236}">
                <a16:creationId xmlns:a16="http://schemas.microsoft.com/office/drawing/2014/main" id="{13CEE245-583A-BD4F-B790-B409254C043F}"/>
              </a:ext>
            </a:extLst>
          </p:cNvPr>
          <p:cNvCxnSpPr>
            <a:cxnSpLocks/>
          </p:cNvCxnSpPr>
          <p:nvPr/>
        </p:nvCxnSpPr>
        <p:spPr>
          <a:xfrm>
            <a:off x="5551823" y="4941255"/>
            <a:ext cx="6015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07F2177-E8D8-2A4C-91E2-DDCE722320DC}"/>
              </a:ext>
            </a:extLst>
          </p:cNvPr>
          <p:cNvCxnSpPr/>
          <p:nvPr/>
        </p:nvCxnSpPr>
        <p:spPr>
          <a:xfrm flipV="1">
            <a:off x="5566611" y="4925213"/>
            <a:ext cx="0" cy="32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81DE60-677E-FD42-A79F-BEDED6AB0D93}"/>
              </a:ext>
            </a:extLst>
          </p:cNvPr>
          <p:cNvCxnSpPr/>
          <p:nvPr/>
        </p:nvCxnSpPr>
        <p:spPr>
          <a:xfrm flipV="1">
            <a:off x="5566611" y="4941255"/>
            <a:ext cx="586790" cy="312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7D5CE1-8ACF-684B-86E3-1753F7B0A6C7}"/>
              </a:ext>
            </a:extLst>
          </p:cNvPr>
          <p:cNvSpPr txBox="1"/>
          <p:nvPr/>
        </p:nvSpPr>
        <p:spPr>
          <a:xfrm>
            <a:off x="5405156" y="4499876"/>
            <a:ext cx="1220227" cy="369332"/>
          </a:xfrm>
          <a:prstGeom prst="rect">
            <a:avLst/>
          </a:prstGeom>
          <a:noFill/>
        </p:spPr>
        <p:txBody>
          <a:bodyPr wrap="square" rtlCol="0">
            <a:spAutoFit/>
          </a:bodyPr>
          <a:lstStyle/>
          <a:p>
            <a:r>
              <a:rPr lang="en-GB" dirty="0"/>
              <a:t>Horizontal</a:t>
            </a:r>
          </a:p>
        </p:txBody>
      </p:sp>
      <p:sp>
        <p:nvSpPr>
          <p:cNvPr id="43" name="TextBox 42">
            <a:extLst>
              <a:ext uri="{FF2B5EF4-FFF2-40B4-BE49-F238E27FC236}">
                <a16:creationId xmlns:a16="http://schemas.microsoft.com/office/drawing/2014/main" id="{F84A799D-5BDA-7F46-8E3E-A48AAE1793E2}"/>
              </a:ext>
            </a:extLst>
          </p:cNvPr>
          <p:cNvSpPr txBox="1"/>
          <p:nvPr/>
        </p:nvSpPr>
        <p:spPr>
          <a:xfrm>
            <a:off x="4483716" y="4912856"/>
            <a:ext cx="1082894" cy="369332"/>
          </a:xfrm>
          <a:prstGeom prst="rect">
            <a:avLst/>
          </a:prstGeom>
          <a:noFill/>
        </p:spPr>
        <p:txBody>
          <a:bodyPr wrap="square" rtlCol="0">
            <a:spAutoFit/>
          </a:bodyPr>
          <a:lstStyle/>
          <a:p>
            <a:r>
              <a:rPr lang="en-GB" dirty="0"/>
              <a:t>Vertical</a:t>
            </a:r>
          </a:p>
        </p:txBody>
      </p:sp>
    </p:spTree>
    <p:extLst>
      <p:ext uri="{BB962C8B-B14F-4D97-AF65-F5344CB8AC3E}">
        <p14:creationId xmlns:p14="http://schemas.microsoft.com/office/powerpoint/2010/main" val="2117437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36CE-5B77-2643-9FF5-E8005FDD1BFC}"/>
              </a:ext>
            </a:extLst>
          </p:cNvPr>
          <p:cNvSpPr>
            <a:spLocks noGrp="1"/>
          </p:cNvSpPr>
          <p:nvPr>
            <p:ph type="title"/>
          </p:nvPr>
        </p:nvSpPr>
        <p:spPr/>
        <p:txBody>
          <a:bodyPr/>
          <a:lstStyle/>
          <a:p>
            <a:r>
              <a:rPr lang="en-GB" dirty="0"/>
              <a:t>Vertical Movement</a:t>
            </a:r>
          </a:p>
        </p:txBody>
      </p:sp>
      <p:pic>
        <p:nvPicPr>
          <p:cNvPr id="9" name="Content Placeholder 8">
            <a:extLst>
              <a:ext uri="{FF2B5EF4-FFF2-40B4-BE49-F238E27FC236}">
                <a16:creationId xmlns:a16="http://schemas.microsoft.com/office/drawing/2014/main" id="{5A31AEDD-C02F-8C4B-AD14-31832E6A10C7}"/>
              </a:ext>
            </a:extLst>
          </p:cNvPr>
          <p:cNvPicPr>
            <a:picLocks noGrp="1" noChangeAspect="1"/>
          </p:cNvPicPr>
          <p:nvPr>
            <p:ph idx="1"/>
          </p:nvPr>
        </p:nvPicPr>
        <p:blipFill>
          <a:blip r:embed="rId2"/>
          <a:stretch>
            <a:fillRect/>
          </a:stretch>
        </p:blipFill>
        <p:spPr>
          <a:xfrm>
            <a:off x="1167346" y="1825625"/>
            <a:ext cx="9857308" cy="4095750"/>
          </a:xfrm>
        </p:spPr>
      </p:pic>
    </p:spTree>
    <p:extLst>
      <p:ext uri="{BB962C8B-B14F-4D97-AF65-F5344CB8AC3E}">
        <p14:creationId xmlns:p14="http://schemas.microsoft.com/office/powerpoint/2010/main" val="249934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25EB2-657D-0241-911B-109FAE4CFB7B}"/>
              </a:ext>
            </a:extLst>
          </p:cNvPr>
          <p:cNvSpPr>
            <a:spLocks noGrp="1"/>
          </p:cNvSpPr>
          <p:nvPr>
            <p:ph type="title"/>
          </p:nvPr>
        </p:nvSpPr>
        <p:spPr/>
        <p:txBody>
          <a:bodyPr/>
          <a:lstStyle/>
          <a:p>
            <a:r>
              <a:rPr lang="en-GB" dirty="0"/>
              <a:t>Vertical Movement</a:t>
            </a:r>
          </a:p>
        </p:txBody>
      </p:sp>
      <p:pic>
        <p:nvPicPr>
          <p:cNvPr id="5" name="Picture 4">
            <a:extLst>
              <a:ext uri="{FF2B5EF4-FFF2-40B4-BE49-F238E27FC236}">
                <a16:creationId xmlns:a16="http://schemas.microsoft.com/office/drawing/2014/main" id="{8BC91E62-89C3-814E-B15F-2B4833D155D9}"/>
              </a:ext>
            </a:extLst>
          </p:cNvPr>
          <p:cNvPicPr>
            <a:picLocks noChangeAspect="1"/>
          </p:cNvPicPr>
          <p:nvPr/>
        </p:nvPicPr>
        <p:blipFill>
          <a:blip r:embed="rId2"/>
          <a:stretch>
            <a:fillRect/>
          </a:stretch>
        </p:blipFill>
        <p:spPr>
          <a:xfrm>
            <a:off x="3898950" y="1690688"/>
            <a:ext cx="4390524" cy="967404"/>
          </a:xfrm>
          <a:prstGeom prst="rect">
            <a:avLst/>
          </a:prstGeom>
        </p:spPr>
      </p:pic>
      <p:pic>
        <p:nvPicPr>
          <p:cNvPr id="7" name="Picture 6">
            <a:extLst>
              <a:ext uri="{FF2B5EF4-FFF2-40B4-BE49-F238E27FC236}">
                <a16:creationId xmlns:a16="http://schemas.microsoft.com/office/drawing/2014/main" id="{838099E7-D947-F34F-B1F5-91652A4E50E3}"/>
              </a:ext>
            </a:extLst>
          </p:cNvPr>
          <p:cNvPicPr>
            <a:picLocks noChangeAspect="1"/>
          </p:cNvPicPr>
          <p:nvPr/>
        </p:nvPicPr>
        <p:blipFill>
          <a:blip r:embed="rId3"/>
          <a:stretch>
            <a:fillRect/>
          </a:stretch>
        </p:blipFill>
        <p:spPr>
          <a:xfrm>
            <a:off x="2197484" y="2650064"/>
            <a:ext cx="7797031" cy="2941200"/>
          </a:xfrm>
          <a:prstGeom prst="rect">
            <a:avLst/>
          </a:prstGeom>
        </p:spPr>
      </p:pic>
    </p:spTree>
    <p:extLst>
      <p:ext uri="{BB962C8B-B14F-4D97-AF65-F5344CB8AC3E}">
        <p14:creationId xmlns:p14="http://schemas.microsoft.com/office/powerpoint/2010/main" val="3775783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0A2C-887A-2B40-B3B1-5AE285F7AC1B}"/>
              </a:ext>
            </a:extLst>
          </p:cNvPr>
          <p:cNvSpPr>
            <a:spLocks noGrp="1"/>
          </p:cNvSpPr>
          <p:nvPr>
            <p:ph type="title"/>
          </p:nvPr>
        </p:nvSpPr>
        <p:spPr/>
        <p:txBody>
          <a:bodyPr/>
          <a:lstStyle/>
          <a:p>
            <a:r>
              <a:rPr lang="en-GB" dirty="0"/>
              <a:t>Vertical Movement</a:t>
            </a:r>
          </a:p>
        </p:txBody>
      </p:sp>
      <p:pic>
        <p:nvPicPr>
          <p:cNvPr id="5" name="Picture 4">
            <a:extLst>
              <a:ext uri="{FF2B5EF4-FFF2-40B4-BE49-F238E27FC236}">
                <a16:creationId xmlns:a16="http://schemas.microsoft.com/office/drawing/2014/main" id="{8850DADD-0967-5243-9B1D-26AABCEE1070}"/>
              </a:ext>
            </a:extLst>
          </p:cNvPr>
          <p:cNvPicPr>
            <a:picLocks noChangeAspect="1"/>
          </p:cNvPicPr>
          <p:nvPr/>
        </p:nvPicPr>
        <p:blipFill>
          <a:blip r:embed="rId2"/>
          <a:stretch>
            <a:fillRect/>
          </a:stretch>
        </p:blipFill>
        <p:spPr>
          <a:xfrm>
            <a:off x="4492123" y="3339783"/>
            <a:ext cx="3209253" cy="2365200"/>
          </a:xfrm>
          <a:prstGeom prst="rect">
            <a:avLst/>
          </a:prstGeom>
        </p:spPr>
      </p:pic>
      <p:pic>
        <p:nvPicPr>
          <p:cNvPr id="7" name="Picture 6">
            <a:extLst>
              <a:ext uri="{FF2B5EF4-FFF2-40B4-BE49-F238E27FC236}">
                <a16:creationId xmlns:a16="http://schemas.microsoft.com/office/drawing/2014/main" id="{9B20D98A-3980-F846-ABE2-EE48E6F3C8BA}"/>
              </a:ext>
            </a:extLst>
          </p:cNvPr>
          <p:cNvPicPr>
            <a:picLocks noChangeAspect="1"/>
          </p:cNvPicPr>
          <p:nvPr/>
        </p:nvPicPr>
        <p:blipFill>
          <a:blip r:embed="rId3"/>
          <a:stretch>
            <a:fillRect/>
          </a:stretch>
        </p:blipFill>
        <p:spPr>
          <a:xfrm>
            <a:off x="3401427" y="2399097"/>
            <a:ext cx="5389145" cy="836411"/>
          </a:xfrm>
          <a:prstGeom prst="rect">
            <a:avLst/>
          </a:prstGeom>
        </p:spPr>
      </p:pic>
    </p:spTree>
    <p:extLst>
      <p:ext uri="{BB962C8B-B14F-4D97-AF65-F5344CB8AC3E}">
        <p14:creationId xmlns:p14="http://schemas.microsoft.com/office/powerpoint/2010/main" val="39783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53C3-9E5D-4637-BD99-324345B3AC68}"/>
              </a:ext>
            </a:extLst>
          </p:cNvPr>
          <p:cNvSpPr>
            <a:spLocks noGrp="1"/>
          </p:cNvSpPr>
          <p:nvPr>
            <p:ph type="title"/>
          </p:nvPr>
        </p:nvSpPr>
        <p:spPr/>
        <p:txBody>
          <a:bodyPr/>
          <a:lstStyle/>
          <a:p>
            <a:r>
              <a:rPr lang="en-GB" dirty="0"/>
              <a:t>Project Goals (second half)</a:t>
            </a:r>
          </a:p>
        </p:txBody>
      </p:sp>
      <p:sp>
        <p:nvSpPr>
          <p:cNvPr id="3" name="Content Placeholder 2">
            <a:extLst>
              <a:ext uri="{FF2B5EF4-FFF2-40B4-BE49-F238E27FC236}">
                <a16:creationId xmlns:a16="http://schemas.microsoft.com/office/drawing/2014/main" id="{CCF36B71-251B-499C-8D24-07F10009C2B6}"/>
              </a:ext>
            </a:extLst>
          </p:cNvPr>
          <p:cNvSpPr>
            <a:spLocks noGrp="1"/>
          </p:cNvSpPr>
          <p:nvPr>
            <p:ph idx="1"/>
          </p:nvPr>
        </p:nvSpPr>
        <p:spPr/>
        <p:txBody>
          <a:bodyPr>
            <a:normAutofit/>
          </a:bodyPr>
          <a:lstStyle/>
          <a:p>
            <a:pPr>
              <a:lnSpc>
                <a:spcPct val="150000"/>
              </a:lnSpc>
            </a:pPr>
            <a:r>
              <a:rPr lang="en-GB" dirty="0"/>
              <a:t>1D Physical System</a:t>
            </a:r>
          </a:p>
          <a:p>
            <a:pPr lvl="1">
              <a:lnSpc>
                <a:spcPct val="150000"/>
              </a:lnSpc>
            </a:pPr>
            <a:r>
              <a:rPr lang="en-GB" dirty="0"/>
              <a:t>Limitations of the current design and methods</a:t>
            </a:r>
          </a:p>
          <a:p>
            <a:pPr lvl="1">
              <a:lnSpc>
                <a:spcPct val="150000"/>
              </a:lnSpc>
            </a:pPr>
            <a:r>
              <a:rPr lang="en-GB" dirty="0"/>
              <a:t>Re-evaluate options</a:t>
            </a:r>
          </a:p>
          <a:p>
            <a:pPr lvl="1">
              <a:lnSpc>
                <a:spcPct val="150000"/>
              </a:lnSpc>
            </a:pPr>
            <a:r>
              <a:rPr lang="en-GB" dirty="0"/>
              <a:t>Stable levitation of a steel ball</a:t>
            </a:r>
          </a:p>
          <a:p>
            <a:pPr lvl="1">
              <a:lnSpc>
                <a:spcPct val="150000"/>
              </a:lnSpc>
            </a:pPr>
            <a:r>
              <a:rPr lang="en-GB" dirty="0"/>
              <a:t>Analyse results and further improvement</a:t>
            </a:r>
          </a:p>
          <a:p>
            <a:pPr>
              <a:lnSpc>
                <a:spcPct val="150000"/>
              </a:lnSpc>
            </a:pPr>
            <a:r>
              <a:rPr lang="en-GB" dirty="0"/>
              <a:t>2D Simulation</a:t>
            </a:r>
          </a:p>
          <a:p>
            <a:pPr lvl="1">
              <a:lnSpc>
                <a:spcPct val="150000"/>
              </a:lnSpc>
            </a:pPr>
            <a:r>
              <a:rPr lang="en-GB" dirty="0"/>
              <a:t>Build a realistic system model to find transfer functions</a:t>
            </a:r>
          </a:p>
          <a:p>
            <a:pPr lvl="1">
              <a:lnSpc>
                <a:spcPct val="150000"/>
              </a:lnSpc>
            </a:pPr>
            <a:r>
              <a:rPr lang="en-GB" dirty="0"/>
              <a:t>Develop a control strategy for robust horizontal and vertical levitation</a:t>
            </a:r>
          </a:p>
          <a:p>
            <a:pPr lvl="1"/>
            <a:endParaRPr lang="en-GB" dirty="0"/>
          </a:p>
        </p:txBody>
      </p:sp>
    </p:spTree>
    <p:extLst>
      <p:ext uri="{BB962C8B-B14F-4D97-AF65-F5344CB8AC3E}">
        <p14:creationId xmlns:p14="http://schemas.microsoft.com/office/powerpoint/2010/main" val="1583816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034C-A5E4-344F-914F-1B812C941072}"/>
              </a:ext>
            </a:extLst>
          </p:cNvPr>
          <p:cNvSpPr>
            <a:spLocks noGrp="1"/>
          </p:cNvSpPr>
          <p:nvPr>
            <p:ph type="title"/>
          </p:nvPr>
        </p:nvSpPr>
        <p:spPr/>
        <p:txBody>
          <a:bodyPr/>
          <a:lstStyle/>
          <a:p>
            <a:r>
              <a:rPr lang="en-GB" dirty="0"/>
              <a:t>Horizontal Movement</a:t>
            </a:r>
          </a:p>
        </p:txBody>
      </p:sp>
      <p:pic>
        <p:nvPicPr>
          <p:cNvPr id="9" name="Picture 8">
            <a:extLst>
              <a:ext uri="{FF2B5EF4-FFF2-40B4-BE49-F238E27FC236}">
                <a16:creationId xmlns:a16="http://schemas.microsoft.com/office/drawing/2014/main" id="{5A4853F4-E590-D145-8856-9ABD023492A1}"/>
              </a:ext>
            </a:extLst>
          </p:cNvPr>
          <p:cNvPicPr>
            <a:picLocks noChangeAspect="1"/>
          </p:cNvPicPr>
          <p:nvPr/>
        </p:nvPicPr>
        <p:blipFill>
          <a:blip r:embed="rId2"/>
          <a:stretch>
            <a:fillRect/>
          </a:stretch>
        </p:blipFill>
        <p:spPr>
          <a:xfrm>
            <a:off x="1752600" y="1651232"/>
            <a:ext cx="8686800" cy="1936972"/>
          </a:xfrm>
          <a:prstGeom prst="rect">
            <a:avLst/>
          </a:prstGeom>
        </p:spPr>
      </p:pic>
      <p:pic>
        <p:nvPicPr>
          <p:cNvPr id="11" name="Picture 10">
            <a:extLst>
              <a:ext uri="{FF2B5EF4-FFF2-40B4-BE49-F238E27FC236}">
                <a16:creationId xmlns:a16="http://schemas.microsoft.com/office/drawing/2014/main" id="{DF9D7F35-22A5-924A-8D92-0697F664AE15}"/>
              </a:ext>
            </a:extLst>
          </p:cNvPr>
          <p:cNvPicPr>
            <a:picLocks noChangeAspect="1"/>
          </p:cNvPicPr>
          <p:nvPr/>
        </p:nvPicPr>
        <p:blipFill>
          <a:blip r:embed="rId3"/>
          <a:stretch>
            <a:fillRect/>
          </a:stretch>
        </p:blipFill>
        <p:spPr>
          <a:xfrm>
            <a:off x="4013700" y="3517523"/>
            <a:ext cx="4164597" cy="1731024"/>
          </a:xfrm>
          <a:prstGeom prst="rect">
            <a:avLst/>
          </a:prstGeom>
        </p:spPr>
      </p:pic>
      <p:pic>
        <p:nvPicPr>
          <p:cNvPr id="13" name="Picture 12">
            <a:extLst>
              <a:ext uri="{FF2B5EF4-FFF2-40B4-BE49-F238E27FC236}">
                <a16:creationId xmlns:a16="http://schemas.microsoft.com/office/drawing/2014/main" id="{59A5EA5E-D139-1D43-A8F5-13E9293E691D}"/>
              </a:ext>
            </a:extLst>
          </p:cNvPr>
          <p:cNvPicPr>
            <a:picLocks noChangeAspect="1"/>
          </p:cNvPicPr>
          <p:nvPr/>
        </p:nvPicPr>
        <p:blipFill>
          <a:blip r:embed="rId4"/>
          <a:stretch>
            <a:fillRect/>
          </a:stretch>
        </p:blipFill>
        <p:spPr>
          <a:xfrm>
            <a:off x="4433970" y="5288007"/>
            <a:ext cx="3324059" cy="728057"/>
          </a:xfrm>
          <a:prstGeom prst="rect">
            <a:avLst/>
          </a:prstGeom>
        </p:spPr>
      </p:pic>
      <p:cxnSp>
        <p:nvCxnSpPr>
          <p:cNvPr id="12" name="Straight Connector 11"/>
          <p:cNvCxnSpPr/>
          <p:nvPr/>
        </p:nvCxnSpPr>
        <p:spPr>
          <a:xfrm>
            <a:off x="3510323" y="3456534"/>
            <a:ext cx="280467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Straight Connector 13"/>
          <p:cNvCxnSpPr/>
          <p:nvPr/>
        </p:nvCxnSpPr>
        <p:spPr>
          <a:xfrm>
            <a:off x="6614672" y="3456534"/>
            <a:ext cx="32733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a:off x="4775627" y="5248547"/>
            <a:ext cx="327339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a:off x="5065059" y="4315865"/>
            <a:ext cx="280467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4110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F8EE-A3E1-6A46-917D-34E5D04A570F}"/>
              </a:ext>
            </a:extLst>
          </p:cNvPr>
          <p:cNvSpPr>
            <a:spLocks noGrp="1"/>
          </p:cNvSpPr>
          <p:nvPr>
            <p:ph type="title"/>
          </p:nvPr>
        </p:nvSpPr>
        <p:spPr/>
        <p:txBody>
          <a:bodyPr/>
          <a:lstStyle/>
          <a:p>
            <a:r>
              <a:rPr lang="en-GB" dirty="0"/>
              <a:t>Horizontal Movement</a:t>
            </a:r>
          </a:p>
        </p:txBody>
      </p:sp>
      <p:pic>
        <p:nvPicPr>
          <p:cNvPr id="5" name="Picture 4">
            <a:extLst>
              <a:ext uri="{FF2B5EF4-FFF2-40B4-BE49-F238E27FC236}">
                <a16:creationId xmlns:a16="http://schemas.microsoft.com/office/drawing/2014/main" id="{AF632886-9281-6247-930C-718BAA2C4F0B}"/>
              </a:ext>
            </a:extLst>
          </p:cNvPr>
          <p:cNvPicPr>
            <a:picLocks noChangeAspect="1"/>
          </p:cNvPicPr>
          <p:nvPr/>
        </p:nvPicPr>
        <p:blipFill>
          <a:blip r:embed="rId2"/>
          <a:stretch>
            <a:fillRect/>
          </a:stretch>
        </p:blipFill>
        <p:spPr>
          <a:xfrm>
            <a:off x="4175959" y="2103341"/>
            <a:ext cx="3840079" cy="600628"/>
          </a:xfrm>
          <a:prstGeom prst="rect">
            <a:avLst/>
          </a:prstGeom>
        </p:spPr>
      </p:pic>
      <p:pic>
        <p:nvPicPr>
          <p:cNvPr id="7" name="Picture 6">
            <a:extLst>
              <a:ext uri="{FF2B5EF4-FFF2-40B4-BE49-F238E27FC236}">
                <a16:creationId xmlns:a16="http://schemas.microsoft.com/office/drawing/2014/main" id="{F63A6677-3509-B442-BB04-9634F23DEEE8}"/>
              </a:ext>
            </a:extLst>
          </p:cNvPr>
          <p:cNvPicPr>
            <a:picLocks noChangeAspect="1"/>
          </p:cNvPicPr>
          <p:nvPr/>
        </p:nvPicPr>
        <p:blipFill>
          <a:blip r:embed="rId3"/>
          <a:stretch>
            <a:fillRect/>
          </a:stretch>
        </p:blipFill>
        <p:spPr>
          <a:xfrm>
            <a:off x="4851148" y="3116623"/>
            <a:ext cx="2489703" cy="1800512"/>
          </a:xfrm>
          <a:prstGeom prst="rect">
            <a:avLst/>
          </a:prstGeom>
        </p:spPr>
      </p:pic>
    </p:spTree>
    <p:extLst>
      <p:ext uri="{BB962C8B-B14F-4D97-AF65-F5344CB8AC3E}">
        <p14:creationId xmlns:p14="http://schemas.microsoft.com/office/powerpoint/2010/main" val="101387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6169-1A6F-A94C-AB9D-6F0FC4E4CF82}"/>
              </a:ext>
            </a:extLst>
          </p:cNvPr>
          <p:cNvSpPr>
            <a:spLocks noGrp="1"/>
          </p:cNvSpPr>
          <p:nvPr>
            <p:ph type="title"/>
          </p:nvPr>
        </p:nvSpPr>
        <p:spPr/>
        <p:txBody>
          <a:bodyPr/>
          <a:lstStyle/>
          <a:p>
            <a:r>
              <a:rPr lang="en-GB" dirty="0"/>
              <a:t>Coefficients Assumptions</a:t>
            </a:r>
          </a:p>
        </p:txBody>
      </p:sp>
      <p:pic>
        <p:nvPicPr>
          <p:cNvPr id="7" name="Picture 6">
            <a:extLst>
              <a:ext uri="{FF2B5EF4-FFF2-40B4-BE49-F238E27FC236}">
                <a16:creationId xmlns:a16="http://schemas.microsoft.com/office/drawing/2014/main" id="{BFA3EA2E-C52D-5D4A-84DD-8CBC00558D36}"/>
              </a:ext>
            </a:extLst>
          </p:cNvPr>
          <p:cNvPicPr>
            <a:picLocks noChangeAspect="1"/>
          </p:cNvPicPr>
          <p:nvPr/>
        </p:nvPicPr>
        <p:blipFill>
          <a:blip r:embed="rId2"/>
          <a:stretch>
            <a:fillRect/>
          </a:stretch>
        </p:blipFill>
        <p:spPr>
          <a:xfrm>
            <a:off x="3093536" y="1931320"/>
            <a:ext cx="6004927" cy="1076428"/>
          </a:xfrm>
          <a:prstGeom prst="rect">
            <a:avLst/>
          </a:prstGeom>
        </p:spPr>
      </p:pic>
      <p:pic>
        <p:nvPicPr>
          <p:cNvPr id="9" name="Picture 8">
            <a:extLst>
              <a:ext uri="{FF2B5EF4-FFF2-40B4-BE49-F238E27FC236}">
                <a16:creationId xmlns:a16="http://schemas.microsoft.com/office/drawing/2014/main" id="{4CB1A798-B90F-3B43-97BB-FB39E3585796}"/>
              </a:ext>
            </a:extLst>
          </p:cNvPr>
          <p:cNvPicPr>
            <a:picLocks noChangeAspect="1"/>
          </p:cNvPicPr>
          <p:nvPr/>
        </p:nvPicPr>
        <p:blipFill>
          <a:blip r:embed="rId3"/>
          <a:stretch>
            <a:fillRect/>
          </a:stretch>
        </p:blipFill>
        <p:spPr>
          <a:xfrm>
            <a:off x="4633995" y="3036273"/>
            <a:ext cx="2924008" cy="441219"/>
          </a:xfrm>
          <a:prstGeom prst="rect">
            <a:avLst/>
          </a:prstGeom>
        </p:spPr>
      </p:pic>
      <p:pic>
        <p:nvPicPr>
          <p:cNvPr id="11" name="Picture 10">
            <a:extLst>
              <a:ext uri="{FF2B5EF4-FFF2-40B4-BE49-F238E27FC236}">
                <a16:creationId xmlns:a16="http://schemas.microsoft.com/office/drawing/2014/main" id="{81F51354-FC0F-D74E-BE2B-08D8850A51CA}"/>
              </a:ext>
            </a:extLst>
          </p:cNvPr>
          <p:cNvPicPr>
            <a:picLocks noChangeAspect="1"/>
          </p:cNvPicPr>
          <p:nvPr/>
        </p:nvPicPr>
        <p:blipFill>
          <a:blip r:embed="rId4"/>
          <a:stretch>
            <a:fillRect/>
          </a:stretch>
        </p:blipFill>
        <p:spPr>
          <a:xfrm>
            <a:off x="2418347" y="3604477"/>
            <a:ext cx="2924008" cy="915676"/>
          </a:xfrm>
          <a:prstGeom prst="rect">
            <a:avLst/>
          </a:prstGeom>
        </p:spPr>
      </p:pic>
      <p:pic>
        <p:nvPicPr>
          <p:cNvPr id="13" name="Picture 12">
            <a:extLst>
              <a:ext uri="{FF2B5EF4-FFF2-40B4-BE49-F238E27FC236}">
                <a16:creationId xmlns:a16="http://schemas.microsoft.com/office/drawing/2014/main" id="{EB0D8581-9E8F-1643-B901-0F57AD21C87E}"/>
              </a:ext>
            </a:extLst>
          </p:cNvPr>
          <p:cNvPicPr>
            <a:picLocks noChangeAspect="1"/>
          </p:cNvPicPr>
          <p:nvPr/>
        </p:nvPicPr>
        <p:blipFill>
          <a:blip r:embed="rId5"/>
          <a:stretch>
            <a:fillRect/>
          </a:stretch>
        </p:blipFill>
        <p:spPr>
          <a:xfrm>
            <a:off x="2418347" y="4520153"/>
            <a:ext cx="2924008" cy="887791"/>
          </a:xfrm>
          <a:prstGeom prst="rect">
            <a:avLst/>
          </a:prstGeom>
        </p:spPr>
      </p:pic>
      <p:pic>
        <p:nvPicPr>
          <p:cNvPr id="15" name="Picture 14">
            <a:extLst>
              <a:ext uri="{FF2B5EF4-FFF2-40B4-BE49-F238E27FC236}">
                <a16:creationId xmlns:a16="http://schemas.microsoft.com/office/drawing/2014/main" id="{67F43FBB-9C64-AD49-8100-47FAF796C6D6}"/>
              </a:ext>
            </a:extLst>
          </p:cNvPr>
          <p:cNvPicPr>
            <a:picLocks noChangeAspect="1"/>
          </p:cNvPicPr>
          <p:nvPr/>
        </p:nvPicPr>
        <p:blipFill>
          <a:blip r:embed="rId6"/>
          <a:stretch>
            <a:fillRect/>
          </a:stretch>
        </p:blipFill>
        <p:spPr>
          <a:xfrm>
            <a:off x="6849646" y="3604477"/>
            <a:ext cx="2595424" cy="180346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381673" y="3877649"/>
                <a:ext cx="13447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𝐺𝑃</m:t>
                          </m:r>
                        </m:e>
                        <m:sub>
                          <m:r>
                            <a:rPr lang="en-GB" b="0" i="1" smtClean="0">
                              <a:latin typeface="Cambria Math" panose="02040503050406030204" pitchFamily="18" charset="0"/>
                            </a:rPr>
                            <m:t>𝑌𝑖</m:t>
                          </m:r>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1381673" y="3877649"/>
                <a:ext cx="1344706"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12972" y="4808757"/>
                <a:ext cx="13447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𝐺𝑃</m:t>
                          </m:r>
                        </m:e>
                        <m:sub>
                          <m:r>
                            <a:rPr lang="en-GB" b="0" i="1" smtClean="0">
                              <a:latin typeface="Cambria Math" panose="02040503050406030204" pitchFamily="18" charset="0"/>
                            </a:rPr>
                            <m:t>𝑋𝑖</m:t>
                          </m:r>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5812972" y="4808757"/>
                <a:ext cx="1344706" cy="369332"/>
              </a:xfrm>
              <a:prstGeom prst="rect">
                <a:avLst/>
              </a:prstGeom>
              <a:blipFill>
                <a:blip r:embed="rId8"/>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812972" y="3842696"/>
                <a:ext cx="13447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𝐺𝑃</m:t>
                          </m:r>
                        </m:e>
                        <m:sub>
                          <m:r>
                            <a:rPr lang="en-GB" b="0" i="1" smtClean="0">
                              <a:latin typeface="Cambria Math" panose="02040503050406030204" pitchFamily="18" charset="0"/>
                            </a:rPr>
                            <m:t>𝑋𝑖</m:t>
                          </m:r>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5812972" y="3842696"/>
                <a:ext cx="1344706"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381673" y="4779382"/>
                <a:ext cx="13447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𝐺𝑃</m:t>
                          </m:r>
                        </m:e>
                        <m:sub>
                          <m:r>
                            <a:rPr lang="en-GB" b="0" i="1" smtClean="0">
                              <a:latin typeface="Cambria Math" panose="02040503050406030204" pitchFamily="18" charset="0"/>
                            </a:rPr>
                            <m:t>𝑌𝑖</m:t>
                          </m:r>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1381673" y="4779382"/>
                <a:ext cx="1344706" cy="369332"/>
              </a:xfrm>
              <a:prstGeom prst="rect">
                <a:avLst/>
              </a:prstGeom>
              <a:blipFill>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174153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4CF5-F39A-8B4F-B10A-27E9A1B5F181}"/>
              </a:ext>
            </a:extLst>
          </p:cNvPr>
          <p:cNvSpPr>
            <a:spLocks noGrp="1"/>
          </p:cNvSpPr>
          <p:nvPr>
            <p:ph type="ctrTitle"/>
          </p:nvPr>
        </p:nvSpPr>
        <p:spPr/>
        <p:txBody>
          <a:bodyPr/>
          <a:lstStyle/>
          <a:p>
            <a:r>
              <a:rPr lang="en-GB" dirty="0"/>
              <a:t>2D Control Strategy</a:t>
            </a:r>
          </a:p>
        </p:txBody>
      </p:sp>
      <p:sp>
        <p:nvSpPr>
          <p:cNvPr id="3" name="Subtitle 2">
            <a:extLst>
              <a:ext uri="{FF2B5EF4-FFF2-40B4-BE49-F238E27FC236}">
                <a16:creationId xmlns:a16="http://schemas.microsoft.com/office/drawing/2014/main" id="{D6EC7461-AF54-0D43-B1C9-DAC56FE9E60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10082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0592-47CF-3145-B46E-F2F53DA122E4}"/>
              </a:ext>
            </a:extLst>
          </p:cNvPr>
          <p:cNvSpPr>
            <a:spLocks noGrp="1"/>
          </p:cNvSpPr>
          <p:nvPr>
            <p:ph type="title"/>
          </p:nvPr>
        </p:nvSpPr>
        <p:spPr/>
        <p:txBody>
          <a:bodyPr/>
          <a:lstStyle/>
          <a:p>
            <a:r>
              <a:rPr lang="en-GB" dirty="0"/>
              <a:t>From 1D to 2D: Control Strategy</a:t>
            </a:r>
          </a:p>
        </p:txBody>
      </p:sp>
      <p:sp>
        <p:nvSpPr>
          <p:cNvPr id="3" name="Content Placeholder 2">
            <a:extLst>
              <a:ext uri="{FF2B5EF4-FFF2-40B4-BE49-F238E27FC236}">
                <a16:creationId xmlns:a16="http://schemas.microsoft.com/office/drawing/2014/main" id="{188D5AF5-BF74-AA4E-B4B5-D0A6BC9EF6EC}"/>
              </a:ext>
            </a:extLst>
          </p:cNvPr>
          <p:cNvSpPr>
            <a:spLocks noGrp="1"/>
          </p:cNvSpPr>
          <p:nvPr>
            <p:ph idx="1"/>
          </p:nvPr>
        </p:nvSpPr>
        <p:spPr/>
        <p:txBody>
          <a:bodyPr>
            <a:normAutofit/>
          </a:bodyPr>
          <a:lstStyle/>
          <a:p>
            <a:pPr marL="342900" indent="-342900">
              <a:lnSpc>
                <a:spcPct val="150000"/>
              </a:lnSpc>
            </a:pPr>
            <a:r>
              <a:rPr lang="en-GB" dirty="0"/>
              <a:t>Linearization is more problematic here due to an increase in nonlinear terms</a:t>
            </a:r>
          </a:p>
          <a:p>
            <a:pPr marL="342900" indent="-342900">
              <a:lnSpc>
                <a:spcPct val="150000"/>
              </a:lnSpc>
            </a:pPr>
            <a:endParaRPr lang="en-GB" dirty="0"/>
          </a:p>
          <a:p>
            <a:pPr marL="342900" indent="-342900">
              <a:lnSpc>
                <a:spcPct val="150000"/>
              </a:lnSpc>
            </a:pPr>
            <a:r>
              <a:rPr lang="en-GB" dirty="0"/>
              <a:t>We need a controller that can respond quickly and subtly so as to not overcompensate. The smaller in magnitude the control, the less it is subject to the effects of nonlinearity.</a:t>
            </a:r>
          </a:p>
          <a:p>
            <a:pPr marL="342900" indent="-342900">
              <a:lnSpc>
                <a:spcPct val="150000"/>
              </a:lnSpc>
            </a:pPr>
            <a:endParaRPr lang="en-GB" dirty="0"/>
          </a:p>
          <a:p>
            <a:pPr marL="342900" indent="-342900">
              <a:lnSpc>
                <a:spcPct val="150000"/>
              </a:lnSpc>
            </a:pPr>
            <a:r>
              <a:rPr lang="en-GB" dirty="0"/>
              <a:t>PID was trialled and shown to be invalid for this application</a:t>
            </a:r>
          </a:p>
        </p:txBody>
      </p:sp>
    </p:spTree>
    <p:extLst>
      <p:ext uri="{BB962C8B-B14F-4D97-AF65-F5344CB8AC3E}">
        <p14:creationId xmlns:p14="http://schemas.microsoft.com/office/powerpoint/2010/main" val="1306390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17732" y="157915"/>
            <a:ext cx="7348890" cy="5773132"/>
          </a:xfrm>
          <a:prstGeom prst="rect">
            <a:avLst/>
          </a:prstGeom>
        </p:spPr>
      </p:pic>
    </p:spTree>
    <p:extLst>
      <p:ext uri="{BB962C8B-B14F-4D97-AF65-F5344CB8AC3E}">
        <p14:creationId xmlns:p14="http://schemas.microsoft.com/office/powerpoint/2010/main" val="498252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0592-47CF-3145-B46E-F2F53DA122E4}"/>
              </a:ext>
            </a:extLst>
          </p:cNvPr>
          <p:cNvSpPr>
            <a:spLocks noGrp="1"/>
          </p:cNvSpPr>
          <p:nvPr>
            <p:ph type="title"/>
          </p:nvPr>
        </p:nvSpPr>
        <p:spPr/>
        <p:txBody>
          <a:bodyPr/>
          <a:lstStyle/>
          <a:p>
            <a:pPr algn="ctr"/>
            <a:r>
              <a:rPr lang="en-GB" dirty="0"/>
              <a:t>Lead-Lag Compensator</a:t>
            </a:r>
          </a:p>
        </p:txBody>
      </p:sp>
      <p:pic>
        <p:nvPicPr>
          <p:cNvPr id="4" name="image1.png">
            <a:extLst>
              <a:ext uri="{FF2B5EF4-FFF2-40B4-BE49-F238E27FC236}">
                <a16:creationId xmlns:a16="http://schemas.microsoft.com/office/drawing/2014/main" id="{113F4B03-0727-574B-BDAD-84048080C673}"/>
              </a:ext>
            </a:extLst>
          </p:cNvPr>
          <p:cNvPicPr/>
          <p:nvPr/>
        </p:nvPicPr>
        <p:blipFill>
          <a:blip r:embed="rId2"/>
          <a:srcRect/>
          <a:stretch>
            <a:fillRect/>
          </a:stretch>
        </p:blipFill>
        <p:spPr>
          <a:xfrm>
            <a:off x="2672030" y="2043922"/>
            <a:ext cx="6847940" cy="2770155"/>
          </a:xfrm>
          <a:prstGeom prst="rect">
            <a:avLst/>
          </a:prstGeom>
          <a:ln/>
        </p:spPr>
      </p:pic>
      <p:sp>
        <p:nvSpPr>
          <p:cNvPr id="7" name="TextBox 6">
            <a:extLst>
              <a:ext uri="{FF2B5EF4-FFF2-40B4-BE49-F238E27FC236}">
                <a16:creationId xmlns:a16="http://schemas.microsoft.com/office/drawing/2014/main" id="{2757A348-824C-4745-B5C8-C13860AEDA6B}"/>
              </a:ext>
            </a:extLst>
          </p:cNvPr>
          <p:cNvSpPr txBox="1"/>
          <p:nvPr/>
        </p:nvSpPr>
        <p:spPr>
          <a:xfrm>
            <a:off x="1863558" y="5167311"/>
            <a:ext cx="8670772" cy="369332"/>
          </a:xfrm>
          <a:prstGeom prst="rect">
            <a:avLst/>
          </a:prstGeom>
          <a:noFill/>
        </p:spPr>
        <p:txBody>
          <a:bodyPr wrap="none" rtlCol="0">
            <a:spAutoFit/>
          </a:bodyPr>
          <a:lstStyle/>
          <a:p>
            <a:r>
              <a:rPr lang="en-GB" dirty="0"/>
              <a:t>Here shown in the feedback path; can also be implemented as cascade with equal benefits</a:t>
            </a:r>
          </a:p>
        </p:txBody>
      </p:sp>
    </p:spTree>
    <p:extLst>
      <p:ext uri="{BB962C8B-B14F-4D97-AF65-F5344CB8AC3E}">
        <p14:creationId xmlns:p14="http://schemas.microsoft.com/office/powerpoint/2010/main" val="557264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1867"/>
          <a:stretch/>
        </p:blipFill>
        <p:spPr>
          <a:xfrm>
            <a:off x="630725" y="2314836"/>
            <a:ext cx="5046224" cy="3739055"/>
          </a:xfrm>
          <a:prstGeom prst="rect">
            <a:avLst/>
          </a:prstGeom>
        </p:spPr>
      </p:pic>
      <p:pic>
        <p:nvPicPr>
          <p:cNvPr id="6" name="Picture 5"/>
          <p:cNvPicPr>
            <a:picLocks noChangeAspect="1"/>
          </p:cNvPicPr>
          <p:nvPr/>
        </p:nvPicPr>
        <p:blipFill>
          <a:blip r:embed="rId4"/>
          <a:stretch>
            <a:fillRect/>
          </a:stretch>
        </p:blipFill>
        <p:spPr>
          <a:xfrm>
            <a:off x="630725" y="1705236"/>
            <a:ext cx="4114800" cy="609600"/>
          </a:xfrm>
          <a:prstGeom prst="rect">
            <a:avLst/>
          </a:prstGeom>
        </p:spPr>
      </p:pic>
      <p:pic>
        <p:nvPicPr>
          <p:cNvPr id="9" name="Picture 8"/>
          <p:cNvPicPr>
            <a:picLocks noChangeAspect="1"/>
          </p:cNvPicPr>
          <p:nvPr/>
        </p:nvPicPr>
        <p:blipFill>
          <a:blip r:embed="rId5"/>
          <a:stretch>
            <a:fillRect/>
          </a:stretch>
        </p:blipFill>
        <p:spPr>
          <a:xfrm>
            <a:off x="6571360" y="2320468"/>
            <a:ext cx="5065614" cy="3733423"/>
          </a:xfrm>
          <a:prstGeom prst="rect">
            <a:avLst/>
          </a:prstGeom>
        </p:spPr>
      </p:pic>
      <p:sp>
        <p:nvSpPr>
          <p:cNvPr id="4" name="Oval 3"/>
          <p:cNvSpPr/>
          <p:nvPr/>
        </p:nvSpPr>
        <p:spPr>
          <a:xfrm>
            <a:off x="4852873" y="3989311"/>
            <a:ext cx="247650"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4333730" y="3987511"/>
            <a:ext cx="247650"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7" idx="0"/>
          </p:cNvCxnSpPr>
          <p:nvPr/>
        </p:nvCxnSpPr>
        <p:spPr>
          <a:xfrm flipV="1">
            <a:off x="4457555" y="2243139"/>
            <a:ext cx="1638445" cy="17443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7"/>
          </p:cNvCxnSpPr>
          <p:nvPr/>
        </p:nvCxnSpPr>
        <p:spPr>
          <a:xfrm flipV="1">
            <a:off x="5064255" y="2243138"/>
            <a:ext cx="1031745" cy="17824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61526" y="2019062"/>
            <a:ext cx="678584" cy="369332"/>
          </a:xfrm>
          <a:prstGeom prst="rect">
            <a:avLst/>
          </a:prstGeom>
          <a:noFill/>
        </p:spPr>
        <p:txBody>
          <a:bodyPr wrap="none" rtlCol="0">
            <a:spAutoFit/>
          </a:bodyPr>
          <a:lstStyle/>
          <a:p>
            <a:r>
              <a:rPr lang="en-GB" dirty="0"/>
              <a:t>Poles</a:t>
            </a:r>
          </a:p>
        </p:txBody>
      </p:sp>
      <p:sp>
        <p:nvSpPr>
          <p:cNvPr id="14" name="Oval 13"/>
          <p:cNvSpPr/>
          <p:nvPr/>
        </p:nvSpPr>
        <p:spPr>
          <a:xfrm>
            <a:off x="4252902" y="3116442"/>
            <a:ext cx="247650"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4252902" y="4846997"/>
            <a:ext cx="247650"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p:cNvCxnSpPr>
            <a:stCxn id="21" idx="3"/>
          </p:cNvCxnSpPr>
          <p:nvPr/>
        </p:nvCxnSpPr>
        <p:spPr>
          <a:xfrm flipV="1">
            <a:off x="2075041" y="3230946"/>
            <a:ext cx="2159932" cy="3660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1"/>
          </p:cNvCxnSpPr>
          <p:nvPr/>
        </p:nvCxnSpPr>
        <p:spPr>
          <a:xfrm flipH="1" flipV="1">
            <a:off x="2075042" y="3596965"/>
            <a:ext cx="2214128" cy="12863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82992" y="3412299"/>
            <a:ext cx="692049" cy="369332"/>
          </a:xfrm>
          <a:prstGeom prst="rect">
            <a:avLst/>
          </a:prstGeom>
          <a:noFill/>
        </p:spPr>
        <p:txBody>
          <a:bodyPr wrap="none" rtlCol="0">
            <a:spAutoFit/>
          </a:bodyPr>
          <a:lstStyle/>
          <a:p>
            <a:r>
              <a:rPr lang="en-GB" dirty="0"/>
              <a:t>Zeros</a:t>
            </a:r>
          </a:p>
        </p:txBody>
      </p:sp>
      <p:sp>
        <p:nvSpPr>
          <p:cNvPr id="22" name="Rounded Rectangle 21"/>
          <p:cNvSpPr/>
          <p:nvPr/>
        </p:nvSpPr>
        <p:spPr>
          <a:xfrm>
            <a:off x="2283775" y="1902070"/>
            <a:ext cx="1081832" cy="31893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flipH="1" flipV="1">
            <a:off x="1704085" y="1643493"/>
            <a:ext cx="579691" cy="258578"/>
          </a:xfrm>
          <a:prstGeom prst="line">
            <a:avLst/>
          </a:prstGeom>
        </p:spPr>
        <p:style>
          <a:lnRef idx="1">
            <a:schemeClr val="accent2"/>
          </a:lnRef>
          <a:fillRef idx="0">
            <a:schemeClr val="accent2"/>
          </a:fillRef>
          <a:effectRef idx="0">
            <a:schemeClr val="accent2"/>
          </a:effectRef>
          <a:fontRef idx="minor">
            <a:schemeClr val="tx1"/>
          </a:fontRef>
        </p:style>
      </p:cxnSp>
      <p:sp>
        <p:nvSpPr>
          <p:cNvPr id="25" name="TextBox 24"/>
          <p:cNvSpPr txBox="1"/>
          <p:nvPr/>
        </p:nvSpPr>
        <p:spPr>
          <a:xfrm>
            <a:off x="1210461" y="1353306"/>
            <a:ext cx="615874" cy="369332"/>
          </a:xfrm>
          <a:prstGeom prst="rect">
            <a:avLst/>
          </a:prstGeom>
          <a:noFill/>
        </p:spPr>
        <p:txBody>
          <a:bodyPr wrap="none" rtlCol="0">
            <a:spAutoFit/>
          </a:bodyPr>
          <a:lstStyle/>
          <a:p>
            <a:r>
              <a:rPr lang="en-GB" dirty="0"/>
              <a:t>Gain</a:t>
            </a:r>
          </a:p>
        </p:txBody>
      </p:sp>
      <p:sp>
        <p:nvSpPr>
          <p:cNvPr id="23" name="Title 1">
            <a:extLst>
              <a:ext uri="{FF2B5EF4-FFF2-40B4-BE49-F238E27FC236}">
                <a16:creationId xmlns:a16="http://schemas.microsoft.com/office/drawing/2014/main" id="{BA983438-9B88-984D-AE90-58D9F251C199}"/>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t>Root Locus Diagram: example for horizontal compensator</a:t>
            </a:r>
          </a:p>
        </p:txBody>
      </p:sp>
      <p:cxnSp>
        <p:nvCxnSpPr>
          <p:cNvPr id="29" name="Straight Connector 28"/>
          <p:cNvCxnSpPr/>
          <p:nvPr/>
        </p:nvCxnSpPr>
        <p:spPr>
          <a:xfrm flipH="1">
            <a:off x="2609850" y="4102100"/>
            <a:ext cx="184770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Freeform 31"/>
          <p:cNvSpPr/>
          <p:nvPr/>
        </p:nvSpPr>
        <p:spPr>
          <a:xfrm>
            <a:off x="102358" y="4101152"/>
            <a:ext cx="6469002" cy="364787"/>
          </a:xfrm>
          <a:custGeom>
            <a:avLst/>
            <a:gdLst>
              <a:gd name="connsiteX0" fmla="*/ 5589374 w 6719918"/>
              <a:gd name="connsiteY0" fmla="*/ 0 h 364787"/>
              <a:gd name="connsiteX1" fmla="*/ 6333177 w 6719918"/>
              <a:gd name="connsiteY1" fmla="*/ 320723 h 364787"/>
              <a:gd name="connsiteX2" fmla="*/ 246276 w 6719918"/>
              <a:gd name="connsiteY2" fmla="*/ 327547 h 364787"/>
              <a:gd name="connsiteX3" fmla="*/ 1099261 w 6719918"/>
              <a:gd name="connsiteY3" fmla="*/ 0 h 364787"/>
            </a:gdLst>
            <a:ahLst/>
            <a:cxnLst>
              <a:cxn ang="0">
                <a:pos x="connsiteX0" y="connsiteY0"/>
              </a:cxn>
              <a:cxn ang="0">
                <a:pos x="connsiteX1" y="connsiteY1"/>
              </a:cxn>
              <a:cxn ang="0">
                <a:pos x="connsiteX2" y="connsiteY2"/>
              </a:cxn>
              <a:cxn ang="0">
                <a:pos x="connsiteX3" y="connsiteY3"/>
              </a:cxn>
            </a:cxnLst>
            <a:rect l="l" t="t" r="r" b="b"/>
            <a:pathLst>
              <a:path w="6719918" h="364787">
                <a:moveTo>
                  <a:pt x="5589374" y="0"/>
                </a:moveTo>
                <a:cubicBezTo>
                  <a:pt x="6406533" y="133066"/>
                  <a:pt x="7223693" y="266132"/>
                  <a:pt x="6333177" y="320723"/>
                </a:cubicBezTo>
                <a:cubicBezTo>
                  <a:pt x="5442661" y="375314"/>
                  <a:pt x="1118595" y="381001"/>
                  <a:pt x="246276" y="327547"/>
                </a:cubicBezTo>
                <a:cubicBezTo>
                  <a:pt x="-626043" y="274093"/>
                  <a:pt x="1099261" y="0"/>
                  <a:pt x="109926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ight Arrow 33"/>
          <p:cNvSpPr/>
          <p:nvPr/>
        </p:nvSpPr>
        <p:spPr>
          <a:xfrm>
            <a:off x="5343099" y="3989312"/>
            <a:ext cx="240299" cy="503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5" name="Right Arrow 34"/>
          <p:cNvSpPr/>
          <p:nvPr/>
        </p:nvSpPr>
        <p:spPr>
          <a:xfrm>
            <a:off x="1840904" y="4009383"/>
            <a:ext cx="333850" cy="6989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a:t>
            </a:r>
          </a:p>
        </p:txBody>
      </p:sp>
      <p:sp>
        <p:nvSpPr>
          <p:cNvPr id="36" name="Down Arrow 35"/>
          <p:cNvSpPr/>
          <p:nvPr/>
        </p:nvSpPr>
        <p:spPr>
          <a:xfrm>
            <a:off x="2531660" y="4184363"/>
            <a:ext cx="45719" cy="1607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7" name="Up Arrow 36"/>
          <p:cNvSpPr/>
          <p:nvPr/>
        </p:nvSpPr>
        <p:spPr>
          <a:xfrm>
            <a:off x="2531660" y="3853343"/>
            <a:ext cx="45719" cy="172236"/>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8" name="Left Arrow 37"/>
          <p:cNvSpPr/>
          <p:nvPr/>
        </p:nvSpPr>
        <p:spPr>
          <a:xfrm>
            <a:off x="4067033" y="3987511"/>
            <a:ext cx="222137" cy="5217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9" name="Left Arrow 38"/>
          <p:cNvSpPr/>
          <p:nvPr/>
        </p:nvSpPr>
        <p:spPr>
          <a:xfrm>
            <a:off x="3012940" y="4009383"/>
            <a:ext cx="352667" cy="61916"/>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519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animBg="1"/>
      <p:bldP spid="15" grpId="0" animBg="1"/>
      <p:bldP spid="21" grpId="0"/>
      <p:bldP spid="22" grpId="0" animBg="1"/>
      <p:bldP spid="25" grpId="0"/>
      <p:bldP spid="32" grpId="0" animBg="1"/>
      <p:bldP spid="34" grpId="0" animBg="1"/>
      <p:bldP spid="35" grpId="0" animBg="1"/>
      <p:bldP spid="36" grpId="0" animBg="1"/>
      <p:bldP spid="37" grpId="0" animBg="1"/>
      <p:bldP spid="38" grpId="0" animBg="1"/>
      <p:bldP spid="3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720" r="5496"/>
          <a:stretch/>
        </p:blipFill>
        <p:spPr>
          <a:xfrm>
            <a:off x="838200" y="2447925"/>
            <a:ext cx="4817889" cy="3587501"/>
          </a:xfrm>
          <a:prstGeom prst="rect">
            <a:avLst/>
          </a:prstGeom>
        </p:spPr>
      </p:pic>
      <p:pic>
        <p:nvPicPr>
          <p:cNvPr id="5" name="Picture 4"/>
          <p:cNvPicPr>
            <a:picLocks noChangeAspect="1"/>
          </p:cNvPicPr>
          <p:nvPr/>
        </p:nvPicPr>
        <p:blipFill>
          <a:blip r:embed="rId4"/>
          <a:stretch>
            <a:fillRect/>
          </a:stretch>
        </p:blipFill>
        <p:spPr>
          <a:xfrm>
            <a:off x="838200" y="1819275"/>
            <a:ext cx="4114800" cy="628650"/>
          </a:xfrm>
          <a:prstGeom prst="rect">
            <a:avLst/>
          </a:prstGeom>
        </p:spPr>
      </p:pic>
      <p:pic>
        <p:nvPicPr>
          <p:cNvPr id="7" name="Picture 6"/>
          <p:cNvPicPr>
            <a:picLocks noChangeAspect="1"/>
          </p:cNvPicPr>
          <p:nvPr/>
        </p:nvPicPr>
        <p:blipFill>
          <a:blip r:embed="rId5"/>
          <a:stretch>
            <a:fillRect/>
          </a:stretch>
        </p:blipFill>
        <p:spPr>
          <a:xfrm>
            <a:off x="6506376" y="2447926"/>
            <a:ext cx="5081147" cy="3591712"/>
          </a:xfrm>
          <a:prstGeom prst="rect">
            <a:avLst/>
          </a:prstGeom>
        </p:spPr>
      </p:pic>
      <p:pic>
        <p:nvPicPr>
          <p:cNvPr id="8" name="Picture 7"/>
          <p:cNvPicPr>
            <a:picLocks noChangeAspect="1"/>
          </p:cNvPicPr>
          <p:nvPr/>
        </p:nvPicPr>
        <p:blipFill>
          <a:blip r:embed="rId6"/>
          <a:stretch>
            <a:fillRect/>
          </a:stretch>
        </p:blipFill>
        <p:spPr>
          <a:xfrm>
            <a:off x="6506376" y="1781175"/>
            <a:ext cx="3400425" cy="666750"/>
          </a:xfrm>
          <a:prstGeom prst="rect">
            <a:avLst/>
          </a:prstGeom>
        </p:spPr>
      </p:pic>
      <p:sp>
        <p:nvSpPr>
          <p:cNvPr id="9" name="Rounded Rectangle 8"/>
          <p:cNvSpPr/>
          <p:nvPr/>
        </p:nvSpPr>
        <p:spPr>
          <a:xfrm>
            <a:off x="2512440" y="1979738"/>
            <a:ext cx="1143000" cy="40389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p:nvPr/>
        </p:nvCxnSpPr>
        <p:spPr>
          <a:xfrm flipH="1" flipV="1">
            <a:off x="1997849" y="1621242"/>
            <a:ext cx="514591" cy="358496"/>
          </a:xfrm>
          <a:prstGeom prst="line">
            <a:avLst/>
          </a:prstGeom>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1422732" y="1321356"/>
            <a:ext cx="615874" cy="369332"/>
          </a:xfrm>
          <a:prstGeom prst="rect">
            <a:avLst/>
          </a:prstGeom>
          <a:noFill/>
        </p:spPr>
        <p:txBody>
          <a:bodyPr wrap="none" rtlCol="0">
            <a:spAutoFit/>
          </a:bodyPr>
          <a:lstStyle/>
          <a:p>
            <a:r>
              <a:rPr lang="en-GB" dirty="0"/>
              <a:t>Gain</a:t>
            </a:r>
          </a:p>
        </p:txBody>
      </p:sp>
      <p:sp>
        <p:nvSpPr>
          <p:cNvPr id="12" name="Title 1">
            <a:extLst>
              <a:ext uri="{FF2B5EF4-FFF2-40B4-BE49-F238E27FC236}">
                <a16:creationId xmlns:a16="http://schemas.microsoft.com/office/drawing/2014/main" id="{229FC128-F791-9E41-AC37-822B3A30DB74}"/>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t>Root Locus Diagram: example for horizontal compensator</a:t>
            </a:r>
          </a:p>
        </p:txBody>
      </p:sp>
    </p:spTree>
    <p:extLst>
      <p:ext uri="{BB962C8B-B14F-4D97-AF65-F5344CB8AC3E}">
        <p14:creationId xmlns:p14="http://schemas.microsoft.com/office/powerpoint/2010/main" val="2329635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0592-47CF-3145-B46E-F2F53DA122E4}"/>
              </a:ext>
            </a:extLst>
          </p:cNvPr>
          <p:cNvSpPr>
            <a:spLocks noGrp="1"/>
          </p:cNvSpPr>
          <p:nvPr>
            <p:ph type="title"/>
          </p:nvPr>
        </p:nvSpPr>
        <p:spPr/>
        <p:txBody>
          <a:bodyPr/>
          <a:lstStyle/>
          <a:p>
            <a:r>
              <a:rPr lang="en-GB" dirty="0"/>
              <a:t>Lead-Lag compensator</a:t>
            </a:r>
          </a:p>
        </p:txBody>
      </p:sp>
      <p:sp>
        <p:nvSpPr>
          <p:cNvPr id="3" name="Content Placeholder 2">
            <a:extLst>
              <a:ext uri="{FF2B5EF4-FFF2-40B4-BE49-F238E27FC236}">
                <a16:creationId xmlns:a16="http://schemas.microsoft.com/office/drawing/2014/main" id="{188D5AF5-BF74-AA4E-B4B5-D0A6BC9EF6EC}"/>
              </a:ext>
            </a:extLst>
          </p:cNvPr>
          <p:cNvSpPr>
            <a:spLocks noGrp="1"/>
          </p:cNvSpPr>
          <p:nvPr>
            <p:ph idx="1"/>
          </p:nvPr>
        </p:nvSpPr>
        <p:spPr/>
        <p:txBody>
          <a:bodyPr>
            <a:normAutofit/>
          </a:bodyPr>
          <a:lstStyle/>
          <a:p>
            <a:pPr marL="342900" indent="-342900"/>
            <a:r>
              <a:rPr lang="en-GB" dirty="0"/>
              <a:t>The same method can be used to make a lead compensator for the remaining axes of motion.</a:t>
            </a:r>
          </a:p>
          <a:p>
            <a:pPr marL="342900" indent="-342900"/>
            <a:r>
              <a:rPr lang="en-GB" dirty="0"/>
              <a:t>Two assumptions are used here:</a:t>
            </a:r>
          </a:p>
          <a:p>
            <a:r>
              <a:rPr lang="en-GB" dirty="0"/>
              <a:t>	1- The TFs have been linearized to discorporate the coupled components</a:t>
            </a:r>
          </a:p>
          <a:p>
            <a:r>
              <a:rPr lang="en-GB" dirty="0"/>
              <a:t>	2- The values chosen for coil constants, inductances, etc. are not based on any 	real system. Real values will undoubtedly lead to different control 	requirements.</a:t>
            </a:r>
          </a:p>
          <a:p>
            <a:pPr marL="342900" indent="-342900"/>
            <a:endParaRPr lang="en-GB" dirty="0"/>
          </a:p>
          <a:p>
            <a:pPr marL="0" indent="0">
              <a:buNone/>
            </a:pPr>
            <a:r>
              <a:rPr lang="en-GB" dirty="0">
                <a:sym typeface="Wingdings" panose="05000000000000000000" pitchFamily="2" charset="2"/>
              </a:rPr>
              <a:t></a:t>
            </a:r>
            <a:r>
              <a:rPr lang="en-GB" dirty="0"/>
              <a:t>These may invalidate the following proposed control strategies:</a:t>
            </a:r>
          </a:p>
        </p:txBody>
      </p:sp>
    </p:spTree>
    <p:extLst>
      <p:ext uri="{BB962C8B-B14F-4D97-AF65-F5344CB8AC3E}">
        <p14:creationId xmlns:p14="http://schemas.microsoft.com/office/powerpoint/2010/main" val="422631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CA15-A60A-4392-BF2A-2FF379A62275}"/>
              </a:ext>
            </a:extLst>
          </p:cNvPr>
          <p:cNvSpPr>
            <a:spLocks noGrp="1"/>
          </p:cNvSpPr>
          <p:nvPr>
            <p:ph type="title"/>
          </p:nvPr>
        </p:nvSpPr>
        <p:spPr/>
        <p:txBody>
          <a:bodyPr/>
          <a:lstStyle/>
          <a:p>
            <a:r>
              <a:rPr lang="en-GB" dirty="0"/>
              <a:t>Allocated Tasks (second half)</a:t>
            </a:r>
          </a:p>
        </p:txBody>
      </p:sp>
      <p:sp>
        <p:nvSpPr>
          <p:cNvPr id="3" name="Content Placeholder 2">
            <a:extLst>
              <a:ext uri="{FF2B5EF4-FFF2-40B4-BE49-F238E27FC236}">
                <a16:creationId xmlns:a16="http://schemas.microsoft.com/office/drawing/2014/main" id="{731D97C0-C0E4-4688-A7B9-F5DFFD1A1F43}"/>
              </a:ext>
            </a:extLst>
          </p:cNvPr>
          <p:cNvSpPr>
            <a:spLocks noGrp="1"/>
          </p:cNvSpPr>
          <p:nvPr>
            <p:ph idx="1"/>
          </p:nvPr>
        </p:nvSpPr>
        <p:spPr/>
        <p:txBody>
          <a:bodyPr/>
          <a:lstStyle/>
          <a:p>
            <a:pPr fontAlgn="base">
              <a:lnSpc>
                <a:spcPct val="150000"/>
              </a:lnSpc>
            </a:pPr>
            <a:r>
              <a:rPr lang="en-GB" dirty="0"/>
              <a:t>Max Benson - Project management and code design</a:t>
            </a:r>
          </a:p>
          <a:p>
            <a:pPr fontAlgn="base">
              <a:lnSpc>
                <a:spcPct val="150000"/>
              </a:lnSpc>
            </a:pPr>
            <a:r>
              <a:rPr lang="en-GB" dirty="0"/>
              <a:t>Yidan Xue - 2D physical model and derivation of transfer functions </a:t>
            </a:r>
            <a:r>
              <a:rPr lang="en-US" dirty="0"/>
              <a:t>​</a:t>
            </a:r>
          </a:p>
          <a:p>
            <a:pPr fontAlgn="base">
              <a:lnSpc>
                <a:spcPct val="150000"/>
              </a:lnSpc>
            </a:pPr>
            <a:r>
              <a:rPr lang="en-GB" dirty="0"/>
              <a:t>Maurice </a:t>
            </a:r>
            <a:r>
              <a:rPr lang="en-GB" dirty="0" err="1"/>
              <a:t>Rahme</a:t>
            </a:r>
            <a:r>
              <a:rPr lang="en-GB" dirty="0"/>
              <a:t> – MIMO system description and control system design</a:t>
            </a:r>
          </a:p>
          <a:p>
            <a:pPr fontAlgn="base">
              <a:lnSpc>
                <a:spcPct val="150000"/>
              </a:lnSpc>
            </a:pPr>
            <a:r>
              <a:rPr lang="en-GB" dirty="0"/>
              <a:t>Daniel </a:t>
            </a:r>
            <a:r>
              <a:rPr lang="en-GB" dirty="0" err="1"/>
              <a:t>Carbonell</a:t>
            </a:r>
            <a:r>
              <a:rPr lang="en-GB" dirty="0"/>
              <a:t> – Design, manufacturing and testing of physical system and experimental rig</a:t>
            </a:r>
            <a:r>
              <a:rPr lang="en-US" dirty="0"/>
              <a:t>​</a:t>
            </a:r>
          </a:p>
          <a:p>
            <a:pPr fontAlgn="base">
              <a:lnSpc>
                <a:spcPct val="150000"/>
              </a:lnSpc>
            </a:pPr>
            <a:r>
              <a:rPr lang="en-GB" dirty="0"/>
              <a:t>Emil Hansen – Electronics and code design</a:t>
            </a:r>
            <a:endParaRPr lang="en-US" dirty="0"/>
          </a:p>
          <a:p>
            <a:endParaRPr lang="en-GB" dirty="0"/>
          </a:p>
        </p:txBody>
      </p:sp>
    </p:spTree>
    <p:extLst>
      <p:ext uri="{BB962C8B-B14F-4D97-AF65-F5344CB8AC3E}">
        <p14:creationId xmlns:p14="http://schemas.microsoft.com/office/powerpoint/2010/main" val="3739564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png"/>
          <p:cNvPicPr/>
          <p:nvPr/>
        </p:nvPicPr>
        <p:blipFill>
          <a:blip r:embed="rId3"/>
          <a:srcRect/>
          <a:stretch>
            <a:fillRect/>
          </a:stretch>
        </p:blipFill>
        <p:spPr>
          <a:xfrm>
            <a:off x="548640" y="997762"/>
            <a:ext cx="6559784" cy="3832692"/>
          </a:xfrm>
          <a:prstGeom prst="rect">
            <a:avLst/>
          </a:prstGeom>
          <a:ln/>
        </p:spPr>
      </p:pic>
      <p:sp>
        <p:nvSpPr>
          <p:cNvPr id="3" name="TextBox 2"/>
          <p:cNvSpPr txBox="1"/>
          <p:nvPr/>
        </p:nvSpPr>
        <p:spPr>
          <a:xfrm>
            <a:off x="548640" y="457200"/>
            <a:ext cx="3737754" cy="369332"/>
          </a:xfrm>
          <a:prstGeom prst="rect">
            <a:avLst/>
          </a:prstGeom>
          <a:noFill/>
        </p:spPr>
        <p:txBody>
          <a:bodyPr wrap="none" rtlCol="0">
            <a:spAutoFit/>
          </a:bodyPr>
          <a:lstStyle/>
          <a:p>
            <a:r>
              <a:rPr lang="en-GB" b="1" dirty="0"/>
              <a:t>‘2D’ Control Strategy with ‘1D’ result </a:t>
            </a:r>
          </a:p>
        </p:txBody>
      </p:sp>
      <p:sp>
        <p:nvSpPr>
          <p:cNvPr id="4" name="TextBox 3"/>
          <p:cNvSpPr txBox="1"/>
          <p:nvPr/>
        </p:nvSpPr>
        <p:spPr>
          <a:xfrm>
            <a:off x="7882890" y="394692"/>
            <a:ext cx="3928110" cy="6324808"/>
          </a:xfrm>
          <a:prstGeom prst="rect">
            <a:avLst/>
          </a:prstGeom>
          <a:noFill/>
        </p:spPr>
        <p:txBody>
          <a:bodyPr wrap="square" rtlCol="0">
            <a:spAutoFit/>
          </a:bodyPr>
          <a:lstStyle/>
          <a:p>
            <a:r>
              <a:rPr lang="en-GB" dirty="0"/>
              <a:t>Flaws:</a:t>
            </a:r>
          </a:p>
          <a:p>
            <a:endParaRPr lang="en-GB" dirty="0"/>
          </a:p>
          <a:p>
            <a:pPr marL="285750" indent="-285750">
              <a:spcAft>
                <a:spcPts val="600"/>
              </a:spcAft>
              <a:buFont typeface="Arial" panose="020B0604020202020204" pitchFamily="34" charset="0"/>
              <a:buChar char="•"/>
            </a:pPr>
            <a:r>
              <a:rPr lang="en-GB" dirty="0"/>
              <a:t>Single current used to control both solenoids</a:t>
            </a:r>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r>
              <a:rPr lang="en-GB" dirty="0"/>
              <a:t>Both x and y TFs are lumped</a:t>
            </a:r>
          </a:p>
          <a:p>
            <a:pPr>
              <a:spcAft>
                <a:spcPts val="600"/>
              </a:spcAft>
            </a:pPr>
            <a:endParaRPr lang="en-GB" dirty="0"/>
          </a:p>
          <a:p>
            <a:pPr marL="285750" indent="-285750">
              <a:spcAft>
                <a:spcPts val="600"/>
              </a:spcAft>
              <a:buFont typeface="Arial" panose="020B0604020202020204" pitchFamily="34" charset="0"/>
              <a:buChar char="•"/>
            </a:pPr>
            <a:r>
              <a:rPr lang="en-GB" dirty="0"/>
              <a:t>Superposition can be used by discarding the x effect on y and vice versa. This can only be done by constraining one axis to zero, here, y is chosen.</a:t>
            </a:r>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r>
              <a:rPr lang="en-GB" dirty="0"/>
              <a:t>Their control system is only valid for one y position (</a:t>
            </a:r>
            <a:r>
              <a:rPr lang="en-GB" dirty="0" err="1"/>
              <a:t>dy</a:t>
            </a:r>
            <a:r>
              <a:rPr lang="en-GB" dirty="0"/>
              <a:t>/di = 0)</a:t>
            </a:r>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r>
              <a:rPr lang="en-GB" b="1" dirty="0"/>
              <a:t>Hence, this system provides ‘2D’ control of a ‘1D’ resultant system</a:t>
            </a:r>
            <a:r>
              <a:rPr lang="en-GB" dirty="0"/>
              <a:t>.</a:t>
            </a:r>
          </a:p>
          <a:p>
            <a:pPr marL="285750" indent="-285750">
              <a:buFont typeface="Arial" panose="020B0604020202020204" pitchFamily="34" charset="0"/>
              <a:buChar char="•"/>
            </a:pPr>
            <a:endParaRPr lang="en-GB" dirty="0"/>
          </a:p>
          <a:p>
            <a:endParaRPr lang="en-GB" dirty="0"/>
          </a:p>
        </p:txBody>
      </p:sp>
      <p:sp>
        <p:nvSpPr>
          <p:cNvPr id="5" name="TextBox 4">
            <a:extLst>
              <a:ext uri="{FF2B5EF4-FFF2-40B4-BE49-F238E27FC236}">
                <a16:creationId xmlns:a16="http://schemas.microsoft.com/office/drawing/2014/main" id="{1DAFFD03-B1D1-4414-B181-83244CEC59DB}"/>
              </a:ext>
            </a:extLst>
          </p:cNvPr>
          <p:cNvSpPr txBox="1"/>
          <p:nvPr/>
        </p:nvSpPr>
        <p:spPr>
          <a:xfrm>
            <a:off x="2845378" y="5176039"/>
            <a:ext cx="1966308" cy="369332"/>
          </a:xfrm>
          <a:prstGeom prst="rect">
            <a:avLst/>
          </a:prstGeom>
          <a:noFill/>
        </p:spPr>
        <p:txBody>
          <a:bodyPr wrap="none" rtlCol="0">
            <a:spAutoFit/>
          </a:bodyPr>
          <a:lstStyle/>
          <a:p>
            <a:r>
              <a:rPr lang="en-GB" dirty="0"/>
              <a:t>(</a:t>
            </a:r>
            <a:r>
              <a:rPr lang="en-GB" dirty="0" err="1"/>
              <a:t>Hlebowitsh</a:t>
            </a:r>
            <a:r>
              <a:rPr lang="en-GB" dirty="0"/>
              <a:t>, 2012)</a:t>
            </a:r>
          </a:p>
        </p:txBody>
      </p:sp>
    </p:spTree>
    <p:extLst>
      <p:ext uri="{BB962C8B-B14F-4D97-AF65-F5344CB8AC3E}">
        <p14:creationId xmlns:p14="http://schemas.microsoft.com/office/powerpoint/2010/main" val="2406983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5168" y="1116359"/>
            <a:ext cx="3928110" cy="4632037"/>
          </a:xfrm>
          <a:prstGeom prst="rect">
            <a:avLst/>
          </a:prstGeom>
          <a:noFill/>
        </p:spPr>
        <p:txBody>
          <a:bodyPr wrap="square" rtlCol="0">
            <a:spAutoFit/>
          </a:bodyPr>
          <a:lstStyle/>
          <a:p>
            <a:r>
              <a:rPr lang="en-GB" dirty="0"/>
              <a:t>Advantages:</a:t>
            </a:r>
          </a:p>
          <a:p>
            <a:endParaRPr lang="en-GB" dirty="0"/>
          </a:p>
          <a:p>
            <a:pPr marL="285750" indent="-285750">
              <a:spcAft>
                <a:spcPts val="600"/>
              </a:spcAft>
              <a:buFont typeface="Arial" panose="020B0604020202020204" pitchFamily="34" charset="0"/>
              <a:buChar char="•"/>
            </a:pPr>
            <a:r>
              <a:rPr lang="en-GB" dirty="0"/>
              <a:t>Each solenoid controlled by its own current. </a:t>
            </a:r>
          </a:p>
          <a:p>
            <a:pPr marL="285750" indent="-285750">
              <a:spcAft>
                <a:spcPts val="600"/>
              </a:spcAft>
              <a:buFont typeface="Arial" panose="020B0604020202020204" pitchFamily="34" charset="0"/>
              <a:buChar char="•"/>
            </a:pPr>
            <a:r>
              <a:rPr lang="en-GB" dirty="0"/>
              <a:t>Interchangeably set one variable to zero for coupled movements. Hence, movement is done by iterative and small stepwise increments in each direction. </a:t>
            </a:r>
          </a:p>
          <a:p>
            <a:pPr marL="285750" indent="-285750">
              <a:spcAft>
                <a:spcPts val="600"/>
              </a:spcAft>
              <a:buFont typeface="Arial" panose="020B0604020202020204" pitchFamily="34" charset="0"/>
              <a:buChar char="•"/>
            </a:pPr>
            <a:r>
              <a:rPr lang="en-GB" dirty="0"/>
              <a:t>This theoretically provides ‘true’ ‘2D’ control over the system </a:t>
            </a:r>
          </a:p>
          <a:p>
            <a:pPr>
              <a:spcAft>
                <a:spcPts val="600"/>
              </a:spcAft>
            </a:pPr>
            <a:endParaRPr lang="en-GB" dirty="0"/>
          </a:p>
          <a:p>
            <a:pPr marL="285750" indent="-285750">
              <a:spcAft>
                <a:spcPts val="600"/>
              </a:spcAft>
              <a:buFont typeface="Arial" panose="020B0604020202020204" pitchFamily="34" charset="0"/>
              <a:buChar char="•"/>
            </a:pPr>
            <a:r>
              <a:rPr lang="en-GB" dirty="0"/>
              <a:t>Implemented programmatically using switch statements</a:t>
            </a:r>
          </a:p>
          <a:p>
            <a:endParaRPr lang="en-GB" dirty="0"/>
          </a:p>
        </p:txBody>
      </p:sp>
      <p:sp>
        <p:nvSpPr>
          <p:cNvPr id="4" name="TextBox 3">
            <a:extLst>
              <a:ext uri="{FF2B5EF4-FFF2-40B4-BE49-F238E27FC236}">
                <a16:creationId xmlns:a16="http://schemas.microsoft.com/office/drawing/2014/main" id="{D704DDBE-297F-4FC3-8B4D-439AFD1AAFEB}"/>
              </a:ext>
            </a:extLst>
          </p:cNvPr>
          <p:cNvSpPr txBox="1"/>
          <p:nvPr/>
        </p:nvSpPr>
        <p:spPr>
          <a:xfrm>
            <a:off x="548640" y="457200"/>
            <a:ext cx="4305859" cy="369332"/>
          </a:xfrm>
          <a:prstGeom prst="rect">
            <a:avLst/>
          </a:prstGeom>
          <a:noFill/>
        </p:spPr>
        <p:txBody>
          <a:bodyPr wrap="none" rtlCol="0">
            <a:spAutoFit/>
          </a:bodyPr>
          <a:lstStyle/>
          <a:p>
            <a:r>
              <a:rPr lang="en-GB" b="1" dirty="0"/>
              <a:t>MIMO strategy: (two inputs – two outputs)</a:t>
            </a:r>
          </a:p>
        </p:txBody>
      </p:sp>
      <p:sp>
        <p:nvSpPr>
          <p:cNvPr id="5" name="Rectangle 4">
            <a:extLst>
              <a:ext uri="{FF2B5EF4-FFF2-40B4-BE49-F238E27FC236}">
                <a16:creationId xmlns:a16="http://schemas.microsoft.com/office/drawing/2014/main" id="{AE9FE0D7-E6FE-5B41-A22E-C7EB315E3E7B}"/>
              </a:ext>
            </a:extLst>
          </p:cNvPr>
          <p:cNvSpPr/>
          <p:nvPr/>
        </p:nvSpPr>
        <p:spPr>
          <a:xfrm>
            <a:off x="6700126" y="1547860"/>
            <a:ext cx="1482571" cy="2517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962880E-F935-7A4A-B376-770BDD9C5DBF}"/>
              </a:ext>
            </a:extLst>
          </p:cNvPr>
          <p:cNvSpPr/>
          <p:nvPr/>
        </p:nvSpPr>
        <p:spPr>
          <a:xfrm>
            <a:off x="7179521" y="1799610"/>
            <a:ext cx="523783" cy="9499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8">
            <a:extLst>
              <a:ext uri="{FF2B5EF4-FFF2-40B4-BE49-F238E27FC236}">
                <a16:creationId xmlns:a16="http://schemas.microsoft.com/office/drawing/2014/main" id="{5E145797-D61F-4342-B8B7-6B5B3213831B}"/>
              </a:ext>
            </a:extLst>
          </p:cNvPr>
          <p:cNvSpPr/>
          <p:nvPr/>
        </p:nvSpPr>
        <p:spPr>
          <a:xfrm>
            <a:off x="7054248" y="1888386"/>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9">
            <a:extLst>
              <a:ext uri="{FF2B5EF4-FFF2-40B4-BE49-F238E27FC236}">
                <a16:creationId xmlns:a16="http://schemas.microsoft.com/office/drawing/2014/main" id="{FD7E5815-A68D-B045-9731-B7E7C0EA1096}"/>
              </a:ext>
            </a:extLst>
          </p:cNvPr>
          <p:cNvSpPr/>
          <p:nvPr/>
        </p:nvSpPr>
        <p:spPr>
          <a:xfrm>
            <a:off x="7054248" y="208443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0">
            <a:extLst>
              <a:ext uri="{FF2B5EF4-FFF2-40B4-BE49-F238E27FC236}">
                <a16:creationId xmlns:a16="http://schemas.microsoft.com/office/drawing/2014/main" id="{904DD44B-E86F-B447-B007-8FBAD4AA992E}"/>
              </a:ext>
            </a:extLst>
          </p:cNvPr>
          <p:cNvSpPr/>
          <p:nvPr/>
        </p:nvSpPr>
        <p:spPr>
          <a:xfrm>
            <a:off x="7054247" y="2274565"/>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1">
            <a:extLst>
              <a:ext uri="{FF2B5EF4-FFF2-40B4-BE49-F238E27FC236}">
                <a16:creationId xmlns:a16="http://schemas.microsoft.com/office/drawing/2014/main" id="{A763428B-9483-3A43-8CD9-7304C6D3189A}"/>
              </a:ext>
            </a:extLst>
          </p:cNvPr>
          <p:cNvSpPr/>
          <p:nvPr/>
        </p:nvSpPr>
        <p:spPr>
          <a:xfrm>
            <a:off x="7054246" y="2468395"/>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D2E0CCAA-22B9-5F4C-9C68-CEC70DD1EA84}"/>
              </a:ext>
            </a:extLst>
          </p:cNvPr>
          <p:cNvSpPr/>
          <p:nvPr/>
        </p:nvSpPr>
        <p:spPr>
          <a:xfrm>
            <a:off x="7536240" y="4551364"/>
            <a:ext cx="646457" cy="64645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6AAED0F1-0C5A-7B44-8A28-2C01D9561220}"/>
              </a:ext>
            </a:extLst>
          </p:cNvPr>
          <p:cNvCxnSpPr/>
          <p:nvPr/>
        </p:nvCxnSpPr>
        <p:spPr>
          <a:xfrm>
            <a:off x="7859468" y="4874592"/>
            <a:ext cx="0" cy="736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9DA402D-6042-484B-91E7-D1A50BC09ABC}"/>
                  </a:ext>
                </a:extLst>
              </p:cNvPr>
              <p:cNvSpPr txBox="1"/>
              <p:nvPr/>
            </p:nvSpPr>
            <p:spPr>
              <a:xfrm>
                <a:off x="7275005" y="5151717"/>
                <a:ext cx="5487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𝑚𝑔</m:t>
                      </m:r>
                    </m:oMath>
                  </m:oMathPara>
                </a14:m>
                <a:endParaRPr lang="en-GB" b="0" dirty="0"/>
              </a:p>
            </p:txBody>
          </p:sp>
        </mc:Choice>
        <mc:Fallback xmlns="">
          <p:sp>
            <p:nvSpPr>
              <p:cNvPr id="13" name="TextBox 12">
                <a:extLst>
                  <a:ext uri="{FF2B5EF4-FFF2-40B4-BE49-F238E27FC236}">
                    <a16:creationId xmlns:a16="http://schemas.microsoft.com/office/drawing/2014/main" id="{B9DA402D-6042-484B-91E7-D1A50BC09ABC}"/>
                  </a:ext>
                </a:extLst>
              </p:cNvPr>
              <p:cNvSpPr txBox="1">
                <a:spLocks noRot="1" noChangeAspect="1" noMove="1" noResize="1" noEditPoints="1" noAdjustHandles="1" noChangeArrowheads="1" noChangeShapeType="1" noTextEdit="1"/>
              </p:cNvSpPr>
              <p:nvPr/>
            </p:nvSpPr>
            <p:spPr>
              <a:xfrm>
                <a:off x="7275005" y="5151717"/>
                <a:ext cx="548788" cy="369332"/>
              </a:xfrm>
              <a:prstGeom prst="rect">
                <a:avLst/>
              </a:prstGeom>
              <a:blipFill>
                <a:blip r:embed="rId2"/>
                <a:stretch>
                  <a:fillRect b="-6557"/>
                </a:stretch>
              </a:blipFill>
            </p:spPr>
            <p:txBody>
              <a:bodyPr/>
              <a:lstStyle/>
              <a:p>
                <a:r>
                  <a:rPr lang="en-GB">
                    <a:noFill/>
                  </a:rPr>
                  <a:t> </a:t>
                </a:r>
              </a:p>
            </p:txBody>
          </p:sp>
        </mc:Fallback>
      </mc:AlternateContent>
      <p:sp>
        <p:nvSpPr>
          <p:cNvPr id="14" name="Rectangle 13">
            <a:extLst>
              <a:ext uri="{FF2B5EF4-FFF2-40B4-BE49-F238E27FC236}">
                <a16:creationId xmlns:a16="http://schemas.microsoft.com/office/drawing/2014/main" id="{3A03F541-E7C9-8147-BDA2-DBFF496E699B}"/>
              </a:ext>
            </a:extLst>
          </p:cNvPr>
          <p:cNvSpPr/>
          <p:nvPr/>
        </p:nvSpPr>
        <p:spPr>
          <a:xfrm>
            <a:off x="8662092" y="1547860"/>
            <a:ext cx="1482571" cy="2517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CEEC166-9846-D243-A85E-4A8D3D647EDC}"/>
              </a:ext>
            </a:extLst>
          </p:cNvPr>
          <p:cNvSpPr/>
          <p:nvPr/>
        </p:nvSpPr>
        <p:spPr>
          <a:xfrm>
            <a:off x="9141487" y="1799610"/>
            <a:ext cx="523783" cy="9499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8">
            <a:extLst>
              <a:ext uri="{FF2B5EF4-FFF2-40B4-BE49-F238E27FC236}">
                <a16:creationId xmlns:a16="http://schemas.microsoft.com/office/drawing/2014/main" id="{E59FBE43-C8DE-E445-833E-252B0F04FAFC}"/>
              </a:ext>
            </a:extLst>
          </p:cNvPr>
          <p:cNvSpPr/>
          <p:nvPr/>
        </p:nvSpPr>
        <p:spPr>
          <a:xfrm>
            <a:off x="9016214" y="1888386"/>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9">
            <a:extLst>
              <a:ext uri="{FF2B5EF4-FFF2-40B4-BE49-F238E27FC236}">
                <a16:creationId xmlns:a16="http://schemas.microsoft.com/office/drawing/2014/main" id="{D37A8408-0E74-F944-A7C6-33CE770FAA70}"/>
              </a:ext>
            </a:extLst>
          </p:cNvPr>
          <p:cNvSpPr/>
          <p:nvPr/>
        </p:nvSpPr>
        <p:spPr>
          <a:xfrm>
            <a:off x="9016214" y="2084434"/>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0">
            <a:extLst>
              <a:ext uri="{FF2B5EF4-FFF2-40B4-BE49-F238E27FC236}">
                <a16:creationId xmlns:a16="http://schemas.microsoft.com/office/drawing/2014/main" id="{785DA6C5-E224-7A4F-A21A-B63B23099F62}"/>
              </a:ext>
            </a:extLst>
          </p:cNvPr>
          <p:cNvSpPr/>
          <p:nvPr/>
        </p:nvSpPr>
        <p:spPr>
          <a:xfrm>
            <a:off x="9016213" y="2274565"/>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1">
            <a:extLst>
              <a:ext uri="{FF2B5EF4-FFF2-40B4-BE49-F238E27FC236}">
                <a16:creationId xmlns:a16="http://schemas.microsoft.com/office/drawing/2014/main" id="{3A0F05E2-8356-7440-A507-22DEC1AA2471}"/>
              </a:ext>
            </a:extLst>
          </p:cNvPr>
          <p:cNvSpPr/>
          <p:nvPr/>
        </p:nvSpPr>
        <p:spPr>
          <a:xfrm>
            <a:off x="9016212" y="2468395"/>
            <a:ext cx="771731" cy="196048"/>
          </a:xfrm>
          <a:custGeom>
            <a:avLst/>
            <a:gdLst>
              <a:gd name="connsiteX0" fmla="*/ 116396 w 771731"/>
              <a:gd name="connsiteY0" fmla="*/ 0 h 196048"/>
              <a:gd name="connsiteX1" fmla="*/ 63130 w 771731"/>
              <a:gd name="connsiteY1" fmla="*/ 8878 h 196048"/>
              <a:gd name="connsiteX2" fmla="*/ 9864 w 771731"/>
              <a:gd name="connsiteY2" fmla="*/ 26633 h 196048"/>
              <a:gd name="connsiteX3" fmla="*/ 987 w 771731"/>
              <a:gd name="connsiteY3" fmla="*/ 71022 h 196048"/>
              <a:gd name="connsiteX4" fmla="*/ 27620 w 771731"/>
              <a:gd name="connsiteY4" fmla="*/ 88777 h 196048"/>
              <a:gd name="connsiteX5" fmla="*/ 418237 w 771731"/>
              <a:gd name="connsiteY5" fmla="*/ 97655 h 196048"/>
              <a:gd name="connsiteX6" fmla="*/ 480381 w 771731"/>
              <a:gd name="connsiteY6" fmla="*/ 106532 h 196048"/>
              <a:gd name="connsiteX7" fmla="*/ 613546 w 771731"/>
              <a:gd name="connsiteY7" fmla="*/ 88777 h 196048"/>
              <a:gd name="connsiteX8" fmla="*/ 693445 w 771731"/>
              <a:gd name="connsiteY8" fmla="*/ 79899 h 196048"/>
              <a:gd name="connsiteX9" fmla="*/ 764466 w 771731"/>
              <a:gd name="connsiteY9" fmla="*/ 88777 h 196048"/>
              <a:gd name="connsiteX10" fmla="*/ 755589 w 771731"/>
              <a:gd name="connsiteY10" fmla="*/ 159799 h 196048"/>
              <a:gd name="connsiteX11" fmla="*/ 702323 w 771731"/>
              <a:gd name="connsiteY11" fmla="*/ 177554 h 196048"/>
              <a:gd name="connsiteX12" fmla="*/ 657934 w 771731"/>
              <a:gd name="connsiteY12" fmla="*/ 195309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731" h="196048">
                <a:moveTo>
                  <a:pt x="116396" y="0"/>
                </a:moveTo>
                <a:cubicBezTo>
                  <a:pt x="98641" y="2959"/>
                  <a:pt x="80593" y="4512"/>
                  <a:pt x="63130" y="8878"/>
                </a:cubicBezTo>
                <a:cubicBezTo>
                  <a:pt x="44973" y="13417"/>
                  <a:pt x="9864" y="26633"/>
                  <a:pt x="9864" y="26633"/>
                </a:cubicBezTo>
                <a:cubicBezTo>
                  <a:pt x="6905" y="41429"/>
                  <a:pt x="-3158" y="56513"/>
                  <a:pt x="987" y="71022"/>
                </a:cubicBezTo>
                <a:cubicBezTo>
                  <a:pt x="3918" y="81281"/>
                  <a:pt x="16972" y="88097"/>
                  <a:pt x="27620" y="88777"/>
                </a:cubicBezTo>
                <a:cubicBezTo>
                  <a:pt x="157595" y="97073"/>
                  <a:pt x="288031" y="94696"/>
                  <a:pt x="418237" y="97655"/>
                </a:cubicBezTo>
                <a:cubicBezTo>
                  <a:pt x="438952" y="100614"/>
                  <a:pt x="459456" y="106532"/>
                  <a:pt x="480381" y="106532"/>
                </a:cubicBezTo>
                <a:cubicBezTo>
                  <a:pt x="526350" y="106532"/>
                  <a:pt x="568657" y="94762"/>
                  <a:pt x="613546" y="88777"/>
                </a:cubicBezTo>
                <a:cubicBezTo>
                  <a:pt x="640108" y="85235"/>
                  <a:pt x="666812" y="82858"/>
                  <a:pt x="693445" y="79899"/>
                </a:cubicBezTo>
                <a:cubicBezTo>
                  <a:pt x="717119" y="82858"/>
                  <a:pt x="749819" y="69945"/>
                  <a:pt x="764466" y="88777"/>
                </a:cubicBezTo>
                <a:cubicBezTo>
                  <a:pt x="779113" y="107610"/>
                  <a:pt x="769271" y="140254"/>
                  <a:pt x="755589" y="159799"/>
                </a:cubicBezTo>
                <a:cubicBezTo>
                  <a:pt x="744856" y="175132"/>
                  <a:pt x="702323" y="177554"/>
                  <a:pt x="702323" y="177554"/>
                </a:cubicBezTo>
                <a:cubicBezTo>
                  <a:pt x="678289" y="201586"/>
                  <a:pt x="692937" y="195309"/>
                  <a:pt x="657934" y="1953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Arrow Connector 19">
            <a:extLst>
              <a:ext uri="{FF2B5EF4-FFF2-40B4-BE49-F238E27FC236}">
                <a16:creationId xmlns:a16="http://schemas.microsoft.com/office/drawing/2014/main" id="{32388DD2-DB8F-C244-987D-338F131787CB}"/>
              </a:ext>
            </a:extLst>
          </p:cNvPr>
          <p:cNvCxnSpPr>
            <a:cxnSpLocks/>
          </p:cNvCxnSpPr>
          <p:nvPr/>
        </p:nvCxnSpPr>
        <p:spPr>
          <a:xfrm>
            <a:off x="7435860" y="2935294"/>
            <a:ext cx="53752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187140F-8E9C-8A4C-948A-7B51B9F3CC31}"/>
              </a:ext>
            </a:extLst>
          </p:cNvPr>
          <p:cNvCxnSpPr/>
          <p:nvPr/>
        </p:nvCxnSpPr>
        <p:spPr>
          <a:xfrm>
            <a:off x="7435860" y="2935294"/>
            <a:ext cx="0" cy="64970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CE8848-2D4F-6F45-933B-BEA5F475D637}"/>
                  </a:ext>
                </a:extLst>
              </p:cNvPr>
              <p:cNvSpPr txBox="1"/>
              <p:nvPr/>
            </p:nvSpPr>
            <p:spPr>
              <a:xfrm>
                <a:off x="7456495" y="2895464"/>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22" name="TextBox 21">
                <a:extLst>
                  <a:ext uri="{FF2B5EF4-FFF2-40B4-BE49-F238E27FC236}">
                    <a16:creationId xmlns:a16="http://schemas.microsoft.com/office/drawing/2014/main" id="{D5CE8848-2D4F-6F45-933B-BEA5F475D637}"/>
                  </a:ext>
                </a:extLst>
              </p:cNvPr>
              <p:cNvSpPr txBox="1">
                <a:spLocks noRot="1" noChangeAspect="1" noMove="1" noResize="1" noEditPoints="1" noAdjustHandles="1" noChangeArrowheads="1" noChangeShapeType="1" noTextEdit="1"/>
              </p:cNvSpPr>
              <p:nvPr/>
            </p:nvSpPr>
            <p:spPr>
              <a:xfrm>
                <a:off x="7456495" y="2895464"/>
                <a:ext cx="719086"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24AE5C6-78A1-2146-9A58-21ACC2745CB9}"/>
                  </a:ext>
                </a:extLst>
              </p:cNvPr>
              <p:cNvSpPr txBox="1"/>
              <p:nvPr/>
            </p:nvSpPr>
            <p:spPr>
              <a:xfrm>
                <a:off x="7254299" y="3274890"/>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GB" dirty="0"/>
              </a:p>
            </p:txBody>
          </p:sp>
        </mc:Choice>
        <mc:Fallback xmlns="">
          <p:sp>
            <p:nvSpPr>
              <p:cNvPr id="23" name="TextBox 22">
                <a:extLst>
                  <a:ext uri="{FF2B5EF4-FFF2-40B4-BE49-F238E27FC236}">
                    <a16:creationId xmlns:a16="http://schemas.microsoft.com/office/drawing/2014/main" id="{824AE5C6-78A1-2146-9A58-21ACC2745CB9}"/>
                  </a:ext>
                </a:extLst>
              </p:cNvPr>
              <p:cNvSpPr txBox="1">
                <a:spLocks noRot="1" noChangeAspect="1" noMove="1" noResize="1" noEditPoints="1" noAdjustHandles="1" noChangeArrowheads="1" noChangeShapeType="1" noTextEdit="1"/>
              </p:cNvSpPr>
              <p:nvPr/>
            </p:nvSpPr>
            <p:spPr>
              <a:xfrm>
                <a:off x="7254299" y="3274890"/>
                <a:ext cx="719086" cy="369332"/>
              </a:xfrm>
              <a:prstGeom prst="rect">
                <a:avLst/>
              </a:prstGeom>
              <a:blipFill>
                <a:blip r:embed="rId4"/>
                <a:stretch>
                  <a:fillRect b="-6557"/>
                </a:stretch>
              </a:blipFill>
            </p:spPr>
            <p:txBody>
              <a:bodyPr/>
              <a:lstStyle/>
              <a:p>
                <a:r>
                  <a:rPr lang="en-GB">
                    <a:noFill/>
                  </a:rPr>
                  <a:t> </a:t>
                </a:r>
              </a:p>
            </p:txBody>
          </p:sp>
        </mc:Fallback>
      </mc:AlternateContent>
      <p:cxnSp>
        <p:nvCxnSpPr>
          <p:cNvPr id="25" name="Straight Arrow Connector 24">
            <a:extLst>
              <a:ext uri="{FF2B5EF4-FFF2-40B4-BE49-F238E27FC236}">
                <a16:creationId xmlns:a16="http://schemas.microsoft.com/office/drawing/2014/main" id="{E80F61C8-4841-0949-BEBE-ADC965F357FD}"/>
              </a:ext>
            </a:extLst>
          </p:cNvPr>
          <p:cNvCxnSpPr/>
          <p:nvPr/>
        </p:nvCxnSpPr>
        <p:spPr>
          <a:xfrm flipH="1" flipV="1">
            <a:off x="7733973" y="4257015"/>
            <a:ext cx="125495" cy="617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61C752D-837F-1948-BEDF-4DE6B1C103F9}"/>
              </a:ext>
            </a:extLst>
          </p:cNvPr>
          <p:cNvCxnSpPr/>
          <p:nvPr/>
        </p:nvCxnSpPr>
        <p:spPr>
          <a:xfrm flipV="1">
            <a:off x="7859468" y="4187348"/>
            <a:ext cx="483417" cy="687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D8EDC83-D470-5E4B-9EBC-2F7F8674E014}"/>
                  </a:ext>
                </a:extLst>
              </p:cNvPr>
              <p:cNvSpPr txBox="1"/>
              <p:nvPr/>
            </p:nvSpPr>
            <p:spPr>
              <a:xfrm>
                <a:off x="7254299" y="4187348"/>
                <a:ext cx="359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1</m:t>
                          </m:r>
                        </m:sub>
                      </m:sSub>
                    </m:oMath>
                  </m:oMathPara>
                </a14:m>
                <a:endParaRPr lang="en-US" dirty="0"/>
              </a:p>
            </p:txBody>
          </p:sp>
        </mc:Choice>
        <mc:Fallback xmlns="">
          <p:sp>
            <p:nvSpPr>
              <p:cNvPr id="27" name="TextBox 26">
                <a:extLst>
                  <a:ext uri="{FF2B5EF4-FFF2-40B4-BE49-F238E27FC236}">
                    <a16:creationId xmlns:a16="http://schemas.microsoft.com/office/drawing/2014/main" id="{DD8EDC83-D470-5E4B-9EBC-2F7F8674E014}"/>
                  </a:ext>
                </a:extLst>
              </p:cNvPr>
              <p:cNvSpPr txBox="1">
                <a:spLocks noRot="1" noChangeAspect="1" noMove="1" noResize="1" noEditPoints="1" noAdjustHandles="1" noChangeArrowheads="1" noChangeShapeType="1" noTextEdit="1"/>
              </p:cNvSpPr>
              <p:nvPr/>
            </p:nvSpPr>
            <p:spPr>
              <a:xfrm>
                <a:off x="7254299" y="4187348"/>
                <a:ext cx="359543"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93ADC7-081B-AD4D-AC71-5E2ABA4F457D}"/>
                  </a:ext>
                </a:extLst>
              </p:cNvPr>
              <p:cNvSpPr txBox="1"/>
              <p:nvPr/>
            </p:nvSpPr>
            <p:spPr>
              <a:xfrm>
                <a:off x="8302828" y="4187348"/>
                <a:ext cx="3595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A193ADC7-081B-AD4D-AC71-5E2ABA4F457D}"/>
                  </a:ext>
                </a:extLst>
              </p:cNvPr>
              <p:cNvSpPr txBox="1">
                <a:spLocks noRot="1" noChangeAspect="1" noMove="1" noResize="1" noEditPoints="1" noAdjustHandles="1" noChangeArrowheads="1" noChangeShapeType="1" noTextEdit="1"/>
              </p:cNvSpPr>
              <p:nvPr/>
            </p:nvSpPr>
            <p:spPr>
              <a:xfrm>
                <a:off x="8302828" y="4187348"/>
                <a:ext cx="359543" cy="369332"/>
              </a:xfrm>
              <a:prstGeom prst="rect">
                <a:avLst/>
              </a:prstGeom>
              <a:blipFill>
                <a:blip r:embed="rId6"/>
                <a:stretch>
                  <a:fillRect r="-16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70BED34-7157-3A4E-801A-C5C1FC954BDF}"/>
                  </a:ext>
                </a:extLst>
              </p:cNvPr>
              <p:cNvSpPr txBox="1"/>
              <p:nvPr/>
            </p:nvSpPr>
            <p:spPr>
              <a:xfrm>
                <a:off x="8068780" y="4824971"/>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oMath>
                  </m:oMathPara>
                </a14:m>
                <a:endParaRPr lang="en-GB" dirty="0"/>
              </a:p>
            </p:txBody>
          </p:sp>
        </mc:Choice>
        <mc:Fallback xmlns="">
          <p:sp>
            <p:nvSpPr>
              <p:cNvPr id="30" name="TextBox 29">
                <a:extLst>
                  <a:ext uri="{FF2B5EF4-FFF2-40B4-BE49-F238E27FC236}">
                    <a16:creationId xmlns:a16="http://schemas.microsoft.com/office/drawing/2014/main" id="{A70BED34-7157-3A4E-801A-C5C1FC954BDF}"/>
                  </a:ext>
                </a:extLst>
              </p:cNvPr>
              <p:cNvSpPr txBox="1">
                <a:spLocks noRot="1" noChangeAspect="1" noMove="1" noResize="1" noEditPoints="1" noAdjustHandles="1" noChangeArrowheads="1" noChangeShapeType="1" noTextEdit="1"/>
              </p:cNvSpPr>
              <p:nvPr/>
            </p:nvSpPr>
            <p:spPr>
              <a:xfrm>
                <a:off x="8068780" y="4824971"/>
                <a:ext cx="719086" cy="369332"/>
              </a:xfrm>
              <a:prstGeom prst="rect">
                <a:avLst/>
              </a:prstGeom>
              <a:blipFill>
                <a:blip r:embed="rId7"/>
                <a:stretch>
                  <a:fillRect r="-16949" b="-6557"/>
                </a:stretch>
              </a:blipFill>
            </p:spPr>
            <p:txBody>
              <a:bodyPr/>
              <a:lstStyle/>
              <a:p>
                <a:r>
                  <a:rPr lang="en-GB">
                    <a:noFill/>
                  </a:rPr>
                  <a:t> </a:t>
                </a:r>
              </a:p>
            </p:txBody>
          </p:sp>
        </mc:Fallback>
      </mc:AlternateContent>
      <p:cxnSp>
        <p:nvCxnSpPr>
          <p:cNvPr id="31" name="Straight Arrow Connector 30">
            <a:extLst>
              <a:ext uri="{FF2B5EF4-FFF2-40B4-BE49-F238E27FC236}">
                <a16:creationId xmlns:a16="http://schemas.microsoft.com/office/drawing/2014/main" id="{18D3F9A9-8E06-3C4B-8435-365B8328DF4B}"/>
              </a:ext>
            </a:extLst>
          </p:cNvPr>
          <p:cNvCxnSpPr/>
          <p:nvPr/>
        </p:nvCxnSpPr>
        <p:spPr>
          <a:xfrm>
            <a:off x="8662092" y="4673685"/>
            <a:ext cx="0" cy="736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121DEE0A-DE28-4042-BAA1-CC84B0DCE466}"/>
              </a:ext>
            </a:extLst>
          </p:cNvPr>
          <p:cNvCxnSpPr>
            <a:cxnSpLocks/>
          </p:cNvCxnSpPr>
          <p:nvPr/>
        </p:nvCxnSpPr>
        <p:spPr>
          <a:xfrm>
            <a:off x="8662092" y="4673685"/>
            <a:ext cx="6009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3BF48E-4A5A-A140-A098-DAF250F50838}"/>
                  </a:ext>
                </a:extLst>
              </p:cNvPr>
              <p:cNvSpPr txBox="1"/>
              <p:nvPr/>
            </p:nvSpPr>
            <p:spPr>
              <a:xfrm>
                <a:off x="8550741" y="4287506"/>
                <a:ext cx="7190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oMath>
                  </m:oMathPara>
                </a14:m>
                <a:endParaRPr lang="en-GB" dirty="0"/>
              </a:p>
            </p:txBody>
          </p:sp>
        </mc:Choice>
        <mc:Fallback xmlns="">
          <p:sp>
            <p:nvSpPr>
              <p:cNvPr id="33" name="TextBox 32">
                <a:extLst>
                  <a:ext uri="{FF2B5EF4-FFF2-40B4-BE49-F238E27FC236}">
                    <a16:creationId xmlns:a16="http://schemas.microsoft.com/office/drawing/2014/main" id="{E43BF48E-4A5A-A140-A098-DAF250F50838}"/>
                  </a:ext>
                </a:extLst>
              </p:cNvPr>
              <p:cNvSpPr txBox="1">
                <a:spLocks noRot="1" noChangeAspect="1" noMove="1" noResize="1" noEditPoints="1" noAdjustHandles="1" noChangeArrowheads="1" noChangeShapeType="1" noTextEdit="1"/>
              </p:cNvSpPr>
              <p:nvPr/>
            </p:nvSpPr>
            <p:spPr>
              <a:xfrm>
                <a:off x="8550741" y="4287506"/>
                <a:ext cx="719086" cy="369332"/>
              </a:xfrm>
              <a:prstGeom prst="rect">
                <a:avLst/>
              </a:prstGeom>
              <a:blipFill>
                <a:blip r:embed="rId8"/>
                <a:stretch>
                  <a:fillRect r="-16102"/>
                </a:stretch>
              </a:blipFill>
            </p:spPr>
            <p:txBody>
              <a:bodyPr/>
              <a:lstStyle/>
              <a:p>
                <a:r>
                  <a:rPr lang="en-GB">
                    <a:noFill/>
                  </a:rPr>
                  <a:t> </a:t>
                </a:r>
              </a:p>
            </p:txBody>
          </p:sp>
        </mc:Fallback>
      </mc:AlternateContent>
      <p:cxnSp>
        <p:nvCxnSpPr>
          <p:cNvPr id="34" name="Straight Arrow Connector 33"/>
          <p:cNvCxnSpPr/>
          <p:nvPr/>
        </p:nvCxnSpPr>
        <p:spPr>
          <a:xfrm>
            <a:off x="6469956" y="1328569"/>
            <a:ext cx="70956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flipH="1">
            <a:off x="9581989" y="1328569"/>
            <a:ext cx="70956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6473447" y="932124"/>
                <a:ext cx="4533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1</m:t>
                          </m:r>
                        </m:sub>
                      </m:sSub>
                    </m:oMath>
                  </m:oMathPara>
                </a14:m>
                <a:endParaRPr lang="en-GB" dirty="0"/>
              </a:p>
            </p:txBody>
          </p:sp>
        </mc:Choice>
        <mc:Fallback xmlns="">
          <p:sp>
            <p:nvSpPr>
              <p:cNvPr id="38" name="TextBox 37"/>
              <p:cNvSpPr txBox="1">
                <a:spLocks noRot="1" noChangeAspect="1" noMove="1" noResize="1" noEditPoints="1" noAdjustHandles="1" noChangeArrowheads="1" noChangeShapeType="1" noTextEdit="1"/>
              </p:cNvSpPr>
              <p:nvPr/>
            </p:nvSpPr>
            <p:spPr>
              <a:xfrm>
                <a:off x="6473447" y="932124"/>
                <a:ext cx="453358"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9884063" y="932124"/>
                <a:ext cx="5211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2</m:t>
                          </m:r>
                        </m:sub>
                      </m:sSub>
                    </m:oMath>
                  </m:oMathPara>
                </a14:m>
                <a:endParaRPr lang="en-GB" dirty="0"/>
              </a:p>
            </p:txBody>
          </p:sp>
        </mc:Choice>
        <mc:Fallback xmlns="">
          <p:sp>
            <p:nvSpPr>
              <p:cNvPr id="39" name="TextBox 38"/>
              <p:cNvSpPr txBox="1">
                <a:spLocks noRot="1" noChangeAspect="1" noMove="1" noResize="1" noEditPoints="1" noAdjustHandles="1" noChangeArrowheads="1" noChangeShapeType="1" noTextEdit="1"/>
              </p:cNvSpPr>
              <p:nvPr/>
            </p:nvSpPr>
            <p:spPr>
              <a:xfrm>
                <a:off x="9884063" y="932124"/>
                <a:ext cx="521199" cy="369332"/>
              </a:xfrm>
              <a:prstGeom prst="rect">
                <a:avLst/>
              </a:prstGeom>
              <a:blipFill>
                <a:blip r:embed="rId10"/>
                <a:stretch>
                  <a:fillRect/>
                </a:stretch>
              </a:blipFill>
            </p:spPr>
            <p:txBody>
              <a:bodyPr/>
              <a:lstStyle/>
              <a:p>
                <a:r>
                  <a:rPr lang="en-GB">
                    <a:noFill/>
                  </a:rPr>
                  <a:t> </a:t>
                </a:r>
              </a:p>
            </p:txBody>
          </p:sp>
        </mc:Fallback>
      </mc:AlternateContent>
      <p:pic>
        <p:nvPicPr>
          <p:cNvPr id="2" name="Picture 1"/>
          <p:cNvPicPr>
            <a:picLocks noChangeAspect="1"/>
          </p:cNvPicPr>
          <p:nvPr/>
        </p:nvPicPr>
        <p:blipFill>
          <a:blip r:embed="rId11"/>
          <a:stretch>
            <a:fillRect/>
          </a:stretch>
        </p:blipFill>
        <p:spPr>
          <a:xfrm>
            <a:off x="5729451" y="932124"/>
            <a:ext cx="4989776" cy="4759324"/>
          </a:xfrm>
          <a:prstGeom prst="rect">
            <a:avLst/>
          </a:prstGeom>
        </p:spPr>
      </p:pic>
    </p:spTree>
    <p:extLst>
      <p:ext uri="{BB962C8B-B14F-4D97-AF65-F5344CB8AC3E}">
        <p14:creationId xmlns:p14="http://schemas.microsoft.com/office/powerpoint/2010/main" val="126903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9.png"/>
          <p:cNvPicPr/>
          <p:nvPr/>
        </p:nvPicPr>
        <p:blipFill>
          <a:blip r:embed="rId3"/>
          <a:srcRect/>
          <a:stretch>
            <a:fillRect/>
          </a:stretch>
        </p:blipFill>
        <p:spPr>
          <a:xfrm>
            <a:off x="339134" y="1781284"/>
            <a:ext cx="7214272" cy="4188293"/>
          </a:xfrm>
          <a:prstGeom prst="rect">
            <a:avLst/>
          </a:prstGeom>
          <a:ln/>
        </p:spPr>
      </p:pic>
      <p:sp>
        <p:nvSpPr>
          <p:cNvPr id="3" name="TextBox 2"/>
          <p:cNvSpPr txBox="1"/>
          <p:nvPr/>
        </p:nvSpPr>
        <p:spPr>
          <a:xfrm>
            <a:off x="8263890" y="1956898"/>
            <a:ext cx="3928110" cy="3416320"/>
          </a:xfrm>
          <a:prstGeom prst="rect">
            <a:avLst/>
          </a:prstGeom>
          <a:noFill/>
        </p:spPr>
        <p:txBody>
          <a:bodyPr wrap="square" rtlCol="0">
            <a:spAutoFit/>
          </a:bodyPr>
          <a:lstStyle/>
          <a:p>
            <a:r>
              <a:rPr lang="en-GB" dirty="0"/>
              <a:t>Features:</a:t>
            </a:r>
          </a:p>
          <a:p>
            <a:endParaRPr lang="en-GB" dirty="0"/>
          </a:p>
          <a:p>
            <a:pPr marL="285750" indent="-285750">
              <a:buFont typeface="Arial" panose="020B0604020202020204" pitchFamily="34" charset="0"/>
              <a:buChar char="•"/>
            </a:pPr>
            <a:r>
              <a:rPr lang="en-GB" dirty="0"/>
              <a:t>Linearize transfer functions while retaining coupled component effects via hidden feedback loop</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next step is to decouple these components to achieve independent evaluation and control of x and y for iterative process</a:t>
            </a:r>
          </a:p>
          <a:p>
            <a:pPr marL="285750" indent="-285750">
              <a:buFont typeface="Arial" panose="020B0604020202020204" pitchFamily="34" charset="0"/>
              <a:buChar char="•"/>
            </a:pPr>
            <a:endParaRPr lang="en-GB" dirty="0"/>
          </a:p>
          <a:p>
            <a:endParaRPr lang="en-GB" dirty="0"/>
          </a:p>
        </p:txBody>
      </p:sp>
      <p:sp>
        <p:nvSpPr>
          <p:cNvPr id="5" name="Rectangle 4">
            <a:extLst>
              <a:ext uri="{FF2B5EF4-FFF2-40B4-BE49-F238E27FC236}">
                <a16:creationId xmlns:a16="http://schemas.microsoft.com/office/drawing/2014/main" id="{01181B26-5876-4B9E-A02B-03D4BC7E2679}"/>
              </a:ext>
            </a:extLst>
          </p:cNvPr>
          <p:cNvSpPr/>
          <p:nvPr/>
        </p:nvSpPr>
        <p:spPr>
          <a:xfrm>
            <a:off x="534878" y="550830"/>
            <a:ext cx="2854371" cy="369332"/>
          </a:xfrm>
          <a:prstGeom prst="rect">
            <a:avLst/>
          </a:prstGeom>
        </p:spPr>
        <p:txBody>
          <a:bodyPr wrap="none">
            <a:spAutoFit/>
          </a:bodyPr>
          <a:lstStyle/>
          <a:p>
            <a:r>
              <a:rPr lang="en-GB" b="1" dirty="0"/>
              <a:t>Coupled MIMO Description:</a:t>
            </a:r>
          </a:p>
        </p:txBody>
      </p:sp>
      <p:pic>
        <p:nvPicPr>
          <p:cNvPr id="4" name="Picture 3"/>
          <p:cNvPicPr>
            <a:picLocks noChangeAspect="1"/>
          </p:cNvPicPr>
          <p:nvPr/>
        </p:nvPicPr>
        <p:blipFill>
          <a:blip r:embed="rId4"/>
          <a:stretch>
            <a:fillRect/>
          </a:stretch>
        </p:blipFill>
        <p:spPr>
          <a:xfrm>
            <a:off x="4339238" y="115353"/>
            <a:ext cx="5388749" cy="1232311"/>
          </a:xfrm>
          <a:prstGeom prst="rect">
            <a:avLst/>
          </a:prstGeom>
        </p:spPr>
      </p:pic>
    </p:spTree>
    <p:extLst>
      <p:ext uri="{BB962C8B-B14F-4D97-AF65-F5344CB8AC3E}">
        <p14:creationId xmlns:p14="http://schemas.microsoft.com/office/powerpoint/2010/main" val="41593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6.png"/>
          <p:cNvPicPr/>
          <p:nvPr/>
        </p:nvPicPr>
        <p:blipFill>
          <a:blip r:embed="rId3"/>
          <a:srcRect/>
          <a:stretch>
            <a:fillRect/>
          </a:stretch>
        </p:blipFill>
        <p:spPr>
          <a:xfrm rot="5400000">
            <a:off x="1771670" y="148993"/>
            <a:ext cx="4049017" cy="7299301"/>
          </a:xfrm>
          <a:prstGeom prst="rect">
            <a:avLst/>
          </a:prstGeom>
          <a:ln/>
        </p:spPr>
      </p:pic>
      <p:sp>
        <p:nvSpPr>
          <p:cNvPr id="3" name="Rectangle 2"/>
          <p:cNvSpPr/>
          <p:nvPr/>
        </p:nvSpPr>
        <p:spPr>
          <a:xfrm>
            <a:off x="9029700" y="550830"/>
            <a:ext cx="2761966" cy="5386090"/>
          </a:xfrm>
          <a:prstGeom prst="rect">
            <a:avLst/>
          </a:prstGeom>
        </p:spPr>
        <p:txBody>
          <a:bodyPr wrap="square">
            <a:spAutoFit/>
          </a:bodyPr>
          <a:lstStyle/>
          <a:p>
            <a:pPr>
              <a:spcAft>
                <a:spcPts val="600"/>
              </a:spcAft>
            </a:pPr>
            <a:r>
              <a:rPr lang="en-GB" dirty="0"/>
              <a:t>Process:</a:t>
            </a:r>
          </a:p>
          <a:p>
            <a:pPr>
              <a:spcAft>
                <a:spcPts val="600"/>
              </a:spcAft>
            </a:pPr>
            <a:endParaRPr lang="en-GB" dirty="0"/>
          </a:p>
          <a:p>
            <a:pPr marL="285750" indent="-285750">
              <a:spcAft>
                <a:spcPts val="600"/>
              </a:spcAft>
              <a:buFont typeface="Arial" panose="020B0604020202020204" pitchFamily="34" charset="0"/>
              <a:buChar char="•"/>
            </a:pPr>
            <a:r>
              <a:rPr lang="en-GB" dirty="0" err="1"/>
              <a:t>Decoupler</a:t>
            </a:r>
            <a:r>
              <a:rPr lang="en-GB" dirty="0"/>
              <a:t> function nullifies the effect of respectively highlighted coupled elements</a:t>
            </a:r>
          </a:p>
          <a:p>
            <a:pPr marL="285750" indent="-285750">
              <a:spcAft>
                <a:spcPts val="600"/>
              </a:spcAft>
              <a:buFont typeface="Arial" panose="020B0604020202020204" pitchFamily="34" charset="0"/>
              <a:buChar char="•"/>
            </a:pPr>
            <a:r>
              <a:rPr lang="en-GB" dirty="0"/>
              <a:t>Future work: nonlinear </a:t>
            </a:r>
            <a:r>
              <a:rPr lang="en-GB" dirty="0" err="1"/>
              <a:t>decoupler</a:t>
            </a:r>
            <a:r>
              <a:rPr lang="en-GB" dirty="0"/>
              <a:t> for more accurate system description</a:t>
            </a:r>
          </a:p>
          <a:p>
            <a:pPr marL="285750" indent="-285750">
              <a:spcAft>
                <a:spcPts val="600"/>
              </a:spcAft>
              <a:buFont typeface="Arial" panose="020B0604020202020204" pitchFamily="34" charset="0"/>
              <a:buChar char="•"/>
            </a:pPr>
            <a:r>
              <a:rPr lang="en-GB" b="1" dirty="0"/>
              <a:t>Highly nonlinear systems require information on each equilibrium point to operate, hence, a linearized transfer functions may not realistically be used. </a:t>
            </a:r>
          </a:p>
        </p:txBody>
      </p:sp>
      <p:sp>
        <p:nvSpPr>
          <p:cNvPr id="4" name="Rectangle 3">
            <a:extLst>
              <a:ext uri="{FF2B5EF4-FFF2-40B4-BE49-F238E27FC236}">
                <a16:creationId xmlns:a16="http://schemas.microsoft.com/office/drawing/2014/main" id="{BBEC5BF5-C468-49AE-B343-EDCACD92703A}"/>
              </a:ext>
            </a:extLst>
          </p:cNvPr>
          <p:cNvSpPr/>
          <p:nvPr/>
        </p:nvSpPr>
        <p:spPr>
          <a:xfrm>
            <a:off x="534878" y="550830"/>
            <a:ext cx="2028440" cy="369332"/>
          </a:xfrm>
          <a:prstGeom prst="rect">
            <a:avLst/>
          </a:prstGeom>
        </p:spPr>
        <p:txBody>
          <a:bodyPr wrap="none">
            <a:spAutoFit/>
          </a:bodyPr>
          <a:lstStyle/>
          <a:p>
            <a:r>
              <a:rPr lang="en-GB" b="1" dirty="0"/>
              <a:t>Decoupled Control:</a:t>
            </a:r>
          </a:p>
        </p:txBody>
      </p:sp>
      <mc:AlternateContent xmlns:mc="http://schemas.openxmlformats.org/markup-compatibility/2006" xmlns:a14="http://schemas.microsoft.com/office/drawing/2010/main">
        <mc:Choice Requires="a14">
          <p:sp>
            <p:nvSpPr>
              <p:cNvPr id="5" name="TextBox 4"/>
              <p:cNvSpPr txBox="1"/>
              <p:nvPr/>
            </p:nvSpPr>
            <p:spPr>
              <a:xfrm>
                <a:off x="3374217" y="473757"/>
                <a:ext cx="1545944" cy="523477"/>
              </a:xfrm>
              <a:prstGeom prst="rect">
                <a:avLst/>
              </a:prstGeom>
              <a:solidFill>
                <a:schemeClr val="accent4">
                  <a:lumMod val="60000"/>
                  <a:lumOff val="40000"/>
                </a:schemeClr>
              </a:solidFill>
            </p:spPr>
            <p:txBody>
              <a:bodyPr wrap="square" rtlCol="0">
                <a:spAutoFit/>
              </a:bodyPr>
              <a:lstStyle/>
              <a:p>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𝑻</m:t>
                        </m:r>
                      </m:e>
                      <m:sub>
                        <m:r>
                          <a:rPr lang="en-GB" b="1" i="1">
                            <a:latin typeface="Cambria Math" panose="02040503050406030204" pitchFamily="18" charset="0"/>
                          </a:rPr>
                          <m:t>𝒀𝒊</m:t>
                        </m:r>
                        <m:r>
                          <a:rPr lang="en-GB" b="1" i="1" smtClean="0">
                            <a:latin typeface="Cambria Math" panose="02040503050406030204" pitchFamily="18" charset="0"/>
                          </a:rPr>
                          <m:t>𝟐</m:t>
                        </m:r>
                      </m:sub>
                    </m:sSub>
                    <m:r>
                      <a:rPr lang="en-GB" b="1" i="1" smtClean="0">
                        <a:latin typeface="Cambria Math" panose="02040503050406030204" pitchFamily="18" charset="0"/>
                      </a:rPr>
                      <m:t>=</m:t>
                    </m:r>
                  </m:oMath>
                </a14:m>
                <a:r>
                  <a:rPr lang="en-GB" b="1" dirty="0"/>
                  <a:t> - </a:t>
                </a:r>
                <a14:m>
                  <m:oMath xmlns:m="http://schemas.openxmlformats.org/officeDocument/2006/math">
                    <m:f>
                      <m:fPr>
                        <m:ctrlPr>
                          <a:rPr lang="en-GB" b="1" i="1" dirty="0" smtClean="0">
                            <a:latin typeface="Cambria Math" panose="02040503050406030204" pitchFamily="18" charset="0"/>
                          </a:rPr>
                        </m:ctrlPr>
                      </m:fPr>
                      <m:num>
                        <m:sSub>
                          <m:sSubPr>
                            <m:ctrlPr>
                              <a:rPr lang="en-GB" b="1" i="1">
                                <a:latin typeface="Cambria Math" panose="02040503050406030204" pitchFamily="18" charset="0"/>
                              </a:rPr>
                            </m:ctrlPr>
                          </m:sSubPr>
                          <m:e>
                            <m:r>
                              <a:rPr lang="en-GB" b="1" i="1">
                                <a:latin typeface="Cambria Math" panose="02040503050406030204" pitchFamily="18" charset="0"/>
                              </a:rPr>
                              <m:t>𝑮𝑷</m:t>
                            </m:r>
                          </m:e>
                          <m:sub>
                            <m:r>
                              <a:rPr lang="en-GB" b="1" i="1">
                                <a:latin typeface="Cambria Math" panose="02040503050406030204" pitchFamily="18" charset="0"/>
                              </a:rPr>
                              <m:t>𝒀𝒊</m:t>
                            </m:r>
                            <m:r>
                              <a:rPr lang="en-GB" b="1" i="1" smtClean="0">
                                <a:latin typeface="Cambria Math" panose="02040503050406030204" pitchFamily="18" charset="0"/>
                              </a:rPr>
                              <m:t>𝟐</m:t>
                            </m:r>
                          </m:sub>
                        </m:sSub>
                      </m:num>
                      <m:den>
                        <m:sSub>
                          <m:sSubPr>
                            <m:ctrlPr>
                              <a:rPr lang="en-GB" b="1" i="1">
                                <a:latin typeface="Cambria Math" panose="02040503050406030204" pitchFamily="18" charset="0"/>
                              </a:rPr>
                            </m:ctrlPr>
                          </m:sSubPr>
                          <m:e>
                            <m:r>
                              <a:rPr lang="en-GB" b="1" i="1">
                                <a:latin typeface="Cambria Math" panose="02040503050406030204" pitchFamily="18" charset="0"/>
                              </a:rPr>
                              <m:t>𝑮𝑷</m:t>
                            </m:r>
                          </m:e>
                          <m:sub>
                            <m:r>
                              <a:rPr lang="en-GB" b="1" i="1">
                                <a:latin typeface="Cambria Math" panose="02040503050406030204" pitchFamily="18" charset="0"/>
                              </a:rPr>
                              <m:t>𝒀𝒊</m:t>
                            </m:r>
                            <m:r>
                              <a:rPr lang="en-GB" b="1" i="1">
                                <a:latin typeface="Cambria Math" panose="02040503050406030204" pitchFamily="18" charset="0"/>
                              </a:rPr>
                              <m:t>𝟏</m:t>
                            </m:r>
                          </m:sub>
                        </m:sSub>
                      </m:den>
                    </m:f>
                  </m:oMath>
                </a14:m>
                <a:endParaRPr lang="en-GB" b="1" dirty="0"/>
              </a:p>
            </p:txBody>
          </p:sp>
        </mc:Choice>
        <mc:Fallback xmlns="">
          <p:sp>
            <p:nvSpPr>
              <p:cNvPr id="5" name="TextBox 4"/>
              <p:cNvSpPr txBox="1">
                <a:spLocks noRot="1" noChangeAspect="1" noMove="1" noResize="1" noEditPoints="1" noAdjustHandles="1" noChangeArrowheads="1" noChangeShapeType="1" noTextEdit="1"/>
              </p:cNvSpPr>
              <p:nvPr/>
            </p:nvSpPr>
            <p:spPr>
              <a:xfrm>
                <a:off x="3374217" y="473757"/>
                <a:ext cx="1545944" cy="523477"/>
              </a:xfrm>
              <a:prstGeom prst="rect">
                <a:avLst/>
              </a:prstGeom>
              <a:blipFill>
                <a:blip r:embed="rId4"/>
                <a:stretch>
                  <a:fillRect b="-1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731060" y="477507"/>
                <a:ext cx="1545944" cy="523477"/>
              </a:xfrm>
              <a:prstGeom prst="rect">
                <a:avLst/>
              </a:prstGeom>
              <a:solidFill>
                <a:srgbClr val="FF5050"/>
              </a:solidFill>
            </p:spPr>
            <p:txBody>
              <a:bodyPr wrap="square" rtlCol="0">
                <a:spAutoFit/>
              </a:bodyPr>
              <a:lstStyle/>
              <a:p>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𝑻</m:t>
                        </m:r>
                      </m:e>
                      <m:sub>
                        <m:r>
                          <a:rPr lang="en-GB" b="1" i="1" smtClean="0">
                            <a:latin typeface="Cambria Math" panose="02040503050406030204" pitchFamily="18" charset="0"/>
                          </a:rPr>
                          <m:t>𝑿</m:t>
                        </m:r>
                        <m:r>
                          <a:rPr lang="en-GB" b="1" i="1">
                            <a:latin typeface="Cambria Math" panose="02040503050406030204" pitchFamily="18" charset="0"/>
                          </a:rPr>
                          <m:t>𝒊</m:t>
                        </m:r>
                        <m:r>
                          <a:rPr lang="en-GB" b="1" i="1" smtClean="0">
                            <a:latin typeface="Cambria Math" panose="02040503050406030204" pitchFamily="18" charset="0"/>
                          </a:rPr>
                          <m:t>𝟏</m:t>
                        </m:r>
                      </m:sub>
                    </m:sSub>
                    <m:r>
                      <a:rPr lang="en-GB" b="1" i="1" smtClean="0">
                        <a:latin typeface="Cambria Math" panose="02040503050406030204" pitchFamily="18" charset="0"/>
                      </a:rPr>
                      <m:t>=</m:t>
                    </m:r>
                  </m:oMath>
                </a14:m>
                <a:r>
                  <a:rPr lang="en-GB" b="1" dirty="0"/>
                  <a:t> - </a:t>
                </a:r>
                <a14:m>
                  <m:oMath xmlns:m="http://schemas.openxmlformats.org/officeDocument/2006/math">
                    <m:f>
                      <m:fPr>
                        <m:ctrlPr>
                          <a:rPr lang="en-GB" b="1" i="1" dirty="0" smtClean="0">
                            <a:latin typeface="Cambria Math" panose="02040503050406030204" pitchFamily="18" charset="0"/>
                          </a:rPr>
                        </m:ctrlPr>
                      </m:fPr>
                      <m:num>
                        <m:sSub>
                          <m:sSubPr>
                            <m:ctrlPr>
                              <a:rPr lang="en-GB" b="1" i="1">
                                <a:latin typeface="Cambria Math" panose="02040503050406030204" pitchFamily="18" charset="0"/>
                              </a:rPr>
                            </m:ctrlPr>
                          </m:sSubPr>
                          <m:e>
                            <m:r>
                              <a:rPr lang="en-GB" b="1" i="1">
                                <a:latin typeface="Cambria Math" panose="02040503050406030204" pitchFamily="18" charset="0"/>
                              </a:rPr>
                              <m:t>𝑮𝑷</m:t>
                            </m:r>
                          </m:e>
                          <m:sub>
                            <m:r>
                              <a:rPr lang="en-GB" b="1" i="1" smtClean="0">
                                <a:latin typeface="Cambria Math" panose="02040503050406030204" pitchFamily="18" charset="0"/>
                              </a:rPr>
                              <m:t>𝑿</m:t>
                            </m:r>
                            <m:r>
                              <a:rPr lang="en-GB" b="1" i="1">
                                <a:latin typeface="Cambria Math" panose="02040503050406030204" pitchFamily="18" charset="0"/>
                              </a:rPr>
                              <m:t>𝒊</m:t>
                            </m:r>
                            <m:r>
                              <a:rPr lang="en-GB" b="1" i="1" smtClean="0">
                                <a:latin typeface="Cambria Math" panose="02040503050406030204" pitchFamily="18" charset="0"/>
                              </a:rPr>
                              <m:t>𝟏</m:t>
                            </m:r>
                          </m:sub>
                        </m:sSub>
                      </m:num>
                      <m:den>
                        <m:sSub>
                          <m:sSubPr>
                            <m:ctrlPr>
                              <a:rPr lang="en-GB" b="1" i="1">
                                <a:latin typeface="Cambria Math" panose="02040503050406030204" pitchFamily="18" charset="0"/>
                              </a:rPr>
                            </m:ctrlPr>
                          </m:sSubPr>
                          <m:e>
                            <m:r>
                              <a:rPr lang="en-GB" b="1" i="1">
                                <a:latin typeface="Cambria Math" panose="02040503050406030204" pitchFamily="18" charset="0"/>
                              </a:rPr>
                              <m:t>𝑮𝑷</m:t>
                            </m:r>
                          </m:e>
                          <m:sub>
                            <m:r>
                              <a:rPr lang="en-GB" b="1" i="1" smtClean="0">
                                <a:latin typeface="Cambria Math" panose="02040503050406030204" pitchFamily="18" charset="0"/>
                              </a:rPr>
                              <m:t>𝑿</m:t>
                            </m:r>
                            <m:r>
                              <a:rPr lang="en-GB" b="1" i="1">
                                <a:latin typeface="Cambria Math" panose="02040503050406030204" pitchFamily="18" charset="0"/>
                              </a:rPr>
                              <m:t>𝒊</m:t>
                            </m:r>
                            <m:r>
                              <a:rPr lang="en-GB" b="1" i="1" smtClean="0">
                                <a:latin typeface="Cambria Math" panose="02040503050406030204" pitchFamily="18" charset="0"/>
                              </a:rPr>
                              <m:t>𝟐</m:t>
                            </m:r>
                          </m:sub>
                        </m:sSub>
                      </m:den>
                    </m:f>
                  </m:oMath>
                </a14:m>
                <a:endParaRPr lang="en-GB" b="1" dirty="0"/>
              </a:p>
            </p:txBody>
          </p:sp>
        </mc:Choice>
        <mc:Fallback xmlns="">
          <p:sp>
            <p:nvSpPr>
              <p:cNvPr id="6" name="TextBox 5"/>
              <p:cNvSpPr txBox="1">
                <a:spLocks noRot="1" noChangeAspect="1" noMove="1" noResize="1" noEditPoints="1" noAdjustHandles="1" noChangeArrowheads="1" noChangeShapeType="1" noTextEdit="1"/>
              </p:cNvSpPr>
              <p:nvPr/>
            </p:nvSpPr>
            <p:spPr>
              <a:xfrm>
                <a:off x="5731060" y="477507"/>
                <a:ext cx="1545944" cy="523477"/>
              </a:xfrm>
              <a:prstGeom prst="rect">
                <a:avLst/>
              </a:prstGeom>
              <a:blipFill>
                <a:blip r:embed="rId5"/>
                <a:stretch>
                  <a:fillRect b="-1163"/>
                </a:stretch>
              </a:blipFill>
            </p:spPr>
            <p:txBody>
              <a:bodyPr/>
              <a:lstStyle/>
              <a:p>
                <a:r>
                  <a:rPr lang="en-GB">
                    <a:noFill/>
                  </a:rPr>
                  <a:t> </a:t>
                </a:r>
              </a:p>
            </p:txBody>
          </p:sp>
        </mc:Fallback>
      </mc:AlternateContent>
      <p:sp>
        <p:nvSpPr>
          <p:cNvPr id="7" name="Multiply 6"/>
          <p:cNvSpPr/>
          <p:nvPr/>
        </p:nvSpPr>
        <p:spPr>
          <a:xfrm>
            <a:off x="4595052" y="2966037"/>
            <a:ext cx="1229445" cy="760720"/>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8" name="Multiply 7"/>
          <p:cNvSpPr/>
          <p:nvPr/>
        </p:nvSpPr>
        <p:spPr>
          <a:xfrm>
            <a:off x="4578455" y="3932945"/>
            <a:ext cx="1229445" cy="760720"/>
          </a:xfrm>
          <a:prstGeom prst="mathMultiply">
            <a:avLst/>
          </a:prstGeom>
          <a:solidFill>
            <a:srgbClr val="FF00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092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1E55-2917-42A1-9EDB-1FE454C993C3}"/>
              </a:ext>
            </a:extLst>
          </p:cNvPr>
          <p:cNvSpPr>
            <a:spLocks noGrp="1"/>
          </p:cNvSpPr>
          <p:nvPr>
            <p:ph type="title"/>
          </p:nvPr>
        </p:nvSpPr>
        <p:spPr/>
        <p:txBody>
          <a:bodyPr/>
          <a:lstStyle/>
          <a:p>
            <a:r>
              <a:rPr lang="en-GB" dirty="0"/>
              <a:t>Future Plans – 1D Physical System</a:t>
            </a:r>
          </a:p>
        </p:txBody>
      </p:sp>
      <p:sp>
        <p:nvSpPr>
          <p:cNvPr id="3" name="Content Placeholder 2">
            <a:extLst>
              <a:ext uri="{FF2B5EF4-FFF2-40B4-BE49-F238E27FC236}">
                <a16:creationId xmlns:a16="http://schemas.microsoft.com/office/drawing/2014/main" id="{0F8071DE-6351-430B-9A38-FB2D36AE784D}"/>
              </a:ext>
            </a:extLst>
          </p:cNvPr>
          <p:cNvSpPr>
            <a:spLocks noGrp="1"/>
          </p:cNvSpPr>
          <p:nvPr>
            <p:ph idx="1"/>
          </p:nvPr>
        </p:nvSpPr>
        <p:spPr/>
        <p:txBody>
          <a:bodyPr>
            <a:normAutofit/>
          </a:bodyPr>
          <a:lstStyle/>
          <a:p>
            <a:pPr>
              <a:lnSpc>
                <a:spcPct val="150000"/>
              </a:lnSpc>
            </a:pPr>
            <a:r>
              <a:rPr lang="en-GB" dirty="0"/>
              <a:t>With a budget, a lot more can be done!</a:t>
            </a:r>
          </a:p>
          <a:p>
            <a:pPr lvl="1">
              <a:lnSpc>
                <a:spcPct val="150000"/>
              </a:lnSpc>
            </a:pPr>
            <a:r>
              <a:rPr lang="en-GB" dirty="0"/>
              <a:t>More precise sensor with faster sample rate</a:t>
            </a:r>
          </a:p>
          <a:p>
            <a:pPr lvl="1">
              <a:lnSpc>
                <a:spcPct val="150000"/>
              </a:lnSpc>
            </a:pPr>
            <a:r>
              <a:rPr lang="en-GB" dirty="0"/>
              <a:t>Better processing power – higher control loop speed -&gt; more stable control</a:t>
            </a:r>
          </a:p>
          <a:p>
            <a:pPr lvl="1">
              <a:lnSpc>
                <a:spcPct val="150000"/>
              </a:lnSpc>
            </a:pPr>
            <a:r>
              <a:rPr lang="en-GB" dirty="0"/>
              <a:t>Removing the inconsistencies and noise</a:t>
            </a:r>
          </a:p>
          <a:p>
            <a:pPr>
              <a:lnSpc>
                <a:spcPct val="150000"/>
              </a:lnSpc>
            </a:pPr>
            <a:r>
              <a:rPr lang="en-GB" dirty="0"/>
              <a:t>Refine fitness function of Genetic Algorithm</a:t>
            </a:r>
          </a:p>
          <a:p>
            <a:pPr lvl="1">
              <a:lnSpc>
                <a:spcPct val="150000"/>
              </a:lnSpc>
            </a:pPr>
            <a:r>
              <a:rPr lang="en-GB" dirty="0"/>
              <a:t>Can be tailored to better fit our system</a:t>
            </a:r>
          </a:p>
        </p:txBody>
      </p:sp>
    </p:spTree>
    <p:extLst>
      <p:ext uri="{BB962C8B-B14F-4D97-AF65-F5344CB8AC3E}">
        <p14:creationId xmlns:p14="http://schemas.microsoft.com/office/powerpoint/2010/main" val="475230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7B3D-9BFB-4666-8F7C-DEA07647B323}"/>
              </a:ext>
            </a:extLst>
          </p:cNvPr>
          <p:cNvSpPr>
            <a:spLocks noGrp="1"/>
          </p:cNvSpPr>
          <p:nvPr>
            <p:ph type="title"/>
          </p:nvPr>
        </p:nvSpPr>
        <p:spPr/>
        <p:txBody>
          <a:bodyPr/>
          <a:lstStyle/>
          <a:p>
            <a:r>
              <a:rPr lang="en-GB" dirty="0"/>
              <a:t>Future Plans – Multiple Dimensions</a:t>
            </a:r>
          </a:p>
        </p:txBody>
      </p:sp>
      <p:sp>
        <p:nvSpPr>
          <p:cNvPr id="3" name="Content Placeholder 2">
            <a:extLst>
              <a:ext uri="{FF2B5EF4-FFF2-40B4-BE49-F238E27FC236}">
                <a16:creationId xmlns:a16="http://schemas.microsoft.com/office/drawing/2014/main" id="{991731F7-7D2A-4937-B83D-239FFC3FC906}"/>
              </a:ext>
            </a:extLst>
          </p:cNvPr>
          <p:cNvSpPr>
            <a:spLocks noGrp="1"/>
          </p:cNvSpPr>
          <p:nvPr>
            <p:ph idx="1"/>
          </p:nvPr>
        </p:nvSpPr>
        <p:spPr>
          <a:xfrm>
            <a:off x="657386" y="1825628"/>
            <a:ext cx="10515600" cy="4095751"/>
          </a:xfrm>
        </p:spPr>
        <p:txBody>
          <a:bodyPr>
            <a:normAutofit lnSpcReduction="10000"/>
          </a:bodyPr>
          <a:lstStyle/>
          <a:p>
            <a:pPr>
              <a:lnSpc>
                <a:spcPct val="150000"/>
              </a:lnSpc>
            </a:pPr>
            <a:r>
              <a:rPr lang="en-GB" dirty="0"/>
              <a:t>Very, very difficult to achieve!</a:t>
            </a:r>
          </a:p>
          <a:p>
            <a:pPr>
              <a:lnSpc>
                <a:spcPct val="150000"/>
              </a:lnSpc>
            </a:pPr>
            <a:r>
              <a:rPr lang="en-GB" dirty="0"/>
              <a:t>Many regions of instability</a:t>
            </a:r>
          </a:p>
          <a:p>
            <a:pPr>
              <a:lnSpc>
                <a:spcPct val="150000"/>
              </a:lnSpc>
            </a:pPr>
            <a:r>
              <a:rPr lang="en-GB" dirty="0"/>
              <a:t>Requires a dynamic control system</a:t>
            </a:r>
          </a:p>
          <a:p>
            <a:pPr lvl="1">
              <a:lnSpc>
                <a:spcPct val="150000"/>
              </a:lnSpc>
            </a:pPr>
            <a:r>
              <a:rPr lang="en-GB" dirty="0"/>
              <a:t>Plant model will change as a function of x and y for each loop</a:t>
            </a:r>
          </a:p>
          <a:p>
            <a:pPr lvl="1">
              <a:lnSpc>
                <a:spcPct val="150000"/>
              </a:lnSpc>
            </a:pPr>
            <a:r>
              <a:rPr lang="en-GB" dirty="0"/>
              <a:t>Requires vast computing power to perform dynamically</a:t>
            </a:r>
          </a:p>
          <a:p>
            <a:pPr lvl="1">
              <a:lnSpc>
                <a:spcPct val="150000"/>
              </a:lnSpc>
            </a:pPr>
            <a:r>
              <a:rPr lang="en-GB" dirty="0"/>
              <a:t>Controller must also be a multi-DOF controller for robust control</a:t>
            </a:r>
          </a:p>
          <a:p>
            <a:pPr>
              <a:lnSpc>
                <a:spcPct val="150000"/>
              </a:lnSpc>
            </a:pPr>
            <a:r>
              <a:rPr lang="en-GB" dirty="0"/>
              <a:t>However, we can approximate the control to achieve similar results</a:t>
            </a:r>
          </a:p>
          <a:p>
            <a:pPr lvl="1">
              <a:lnSpc>
                <a:spcPct val="150000"/>
              </a:lnSpc>
            </a:pPr>
            <a:r>
              <a:rPr lang="en-GB" dirty="0"/>
              <a:t>This is the best option going forward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220" y="1260182"/>
            <a:ext cx="3012671" cy="327724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312671" y="3619179"/>
                <a:ext cx="7852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m:t>
                          </m:r>
                          <m:r>
                            <a:rPr lang="en-GB" b="0" i="1" smtClean="0">
                              <a:latin typeface="Cambria Math" panose="02040503050406030204" pitchFamily="18" charset="0"/>
                            </a:rPr>
                            <m:t>𝑋</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𝑌</m:t>
                          </m:r>
                        </m:e>
                        <m:sub>
                          <m:r>
                            <a:rPr lang="en-GB" i="1">
                              <a:latin typeface="Cambria Math" panose="02040503050406030204" pitchFamily="18" charset="0"/>
                            </a:rPr>
                            <m:t>1</m:t>
                          </m:r>
                        </m:sub>
                      </m:sSub>
                      <m:r>
                        <a:rPr lang="en-GB" b="0" i="1" smtClean="0">
                          <a:latin typeface="Cambria Math" panose="02040503050406030204" pitchFamily="18" charset="0"/>
                        </a:rPr>
                        <m:t>)</m:t>
                      </m:r>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8312671" y="3619179"/>
                <a:ext cx="785225" cy="369332"/>
              </a:xfrm>
              <a:prstGeom prst="rect">
                <a:avLst/>
              </a:prstGeom>
              <a:blipFill>
                <a:blip r:embed="rId4"/>
                <a:stretch>
                  <a:fillRect l="-2344" r="-18750"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167827" y="1193436"/>
                <a:ext cx="7852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m:t>
                          </m:r>
                          <m:r>
                            <a:rPr lang="en-GB" b="0" i="1" smtClean="0">
                              <a:latin typeface="Cambria Math" panose="02040503050406030204" pitchFamily="18" charset="0"/>
                            </a:rPr>
                            <m:t>𝑋</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11167827" y="1193436"/>
                <a:ext cx="785225" cy="369332"/>
              </a:xfrm>
              <a:prstGeom prst="rect">
                <a:avLst/>
              </a:prstGeom>
              <a:blipFill>
                <a:blip r:embed="rId5"/>
                <a:stretch>
                  <a:fillRect l="-2326" r="-18605"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037349" y="4355862"/>
                <a:ext cx="713690" cy="369332"/>
              </a:xfrm>
              <a:prstGeom prst="rect">
                <a:avLst/>
              </a:prstGeom>
              <a:noFill/>
            </p:spPr>
            <p:txBody>
              <a:bodyPr wrap="square" rtlCol="0">
                <a:spAutoFit/>
              </a:bodyPr>
              <a:lstStyle/>
              <a:p>
                <a:r>
                  <a:rPr lang="en-GB" dirty="0">
                    <a:solidFill>
                      <a:srgbClr val="0070C0"/>
                    </a:solidFill>
                  </a:rPr>
                  <a:t> </a:t>
                </a:r>
                <a14:m>
                  <m:oMath xmlns:m="http://schemas.openxmlformats.org/officeDocument/2006/math">
                    <m:f>
                      <m:fPr>
                        <m:ctrlPr>
                          <a:rPr lang="en-GB" sz="1200" i="1" dirty="0" smtClean="0">
                            <a:solidFill>
                              <a:srgbClr val="0070C0"/>
                            </a:solidFill>
                            <a:latin typeface="Cambria Math" panose="02040503050406030204" pitchFamily="18" charset="0"/>
                          </a:rPr>
                        </m:ctrlPr>
                      </m:fPr>
                      <m:num>
                        <m:r>
                          <a:rPr lang="en-GB" sz="1200" b="0" i="1" smtClean="0">
                            <a:solidFill>
                              <a:srgbClr val="0070C0"/>
                            </a:solidFill>
                            <a:latin typeface="Cambria Math" panose="02040503050406030204" pitchFamily="18" charset="0"/>
                          </a:rPr>
                          <m:t>𝑑𝑌</m:t>
                        </m:r>
                      </m:num>
                      <m:den>
                        <m:r>
                          <a:rPr lang="en-GB" sz="1200" b="0" i="1" smtClean="0">
                            <a:solidFill>
                              <a:srgbClr val="0070C0"/>
                            </a:solidFill>
                            <a:latin typeface="Cambria Math" panose="02040503050406030204" pitchFamily="18" charset="0"/>
                          </a:rPr>
                          <m:t>𝑑𝑖</m:t>
                        </m:r>
                      </m:den>
                    </m:f>
                    <m:r>
                      <a:rPr lang="en-GB" sz="1200" b="0" i="1" dirty="0" smtClean="0">
                        <a:solidFill>
                          <a:srgbClr val="0070C0"/>
                        </a:solidFill>
                        <a:latin typeface="Cambria Math" panose="02040503050406030204" pitchFamily="18" charset="0"/>
                      </a:rPr>
                      <m:t>=0</m:t>
                    </m:r>
                  </m:oMath>
                </a14:m>
                <a:endParaRPr lang="en-GB" sz="1200" dirty="0">
                  <a:solidFill>
                    <a:srgbClr val="0070C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037349" y="4355862"/>
                <a:ext cx="713690"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579710" y="4361280"/>
                <a:ext cx="713690" cy="369332"/>
              </a:xfrm>
              <a:prstGeom prst="rect">
                <a:avLst/>
              </a:prstGeom>
              <a:noFill/>
            </p:spPr>
            <p:txBody>
              <a:bodyPr wrap="square" rtlCol="0">
                <a:spAutoFit/>
              </a:bodyPr>
              <a:lstStyle/>
              <a:p>
                <a:r>
                  <a:rPr lang="en-GB" dirty="0">
                    <a:solidFill>
                      <a:srgbClr val="0070C0"/>
                    </a:solidFill>
                  </a:rPr>
                  <a:t> </a:t>
                </a:r>
                <a14:m>
                  <m:oMath xmlns:m="http://schemas.openxmlformats.org/officeDocument/2006/math">
                    <m:f>
                      <m:fPr>
                        <m:ctrlPr>
                          <a:rPr lang="en-GB" sz="1200" i="1" dirty="0" smtClean="0">
                            <a:solidFill>
                              <a:srgbClr val="0070C0"/>
                            </a:solidFill>
                            <a:latin typeface="Cambria Math" panose="02040503050406030204" pitchFamily="18" charset="0"/>
                          </a:rPr>
                        </m:ctrlPr>
                      </m:fPr>
                      <m:num>
                        <m:r>
                          <a:rPr lang="en-GB" sz="1200" b="0" i="1" smtClean="0">
                            <a:solidFill>
                              <a:srgbClr val="0070C0"/>
                            </a:solidFill>
                            <a:latin typeface="Cambria Math" panose="02040503050406030204" pitchFamily="18" charset="0"/>
                          </a:rPr>
                          <m:t>𝑑𝑌</m:t>
                        </m:r>
                      </m:num>
                      <m:den>
                        <m:r>
                          <a:rPr lang="en-GB" sz="1200" b="0" i="1" smtClean="0">
                            <a:solidFill>
                              <a:srgbClr val="0070C0"/>
                            </a:solidFill>
                            <a:latin typeface="Cambria Math" panose="02040503050406030204" pitchFamily="18" charset="0"/>
                          </a:rPr>
                          <m:t>𝑑𝑖</m:t>
                        </m:r>
                      </m:den>
                    </m:f>
                    <m:r>
                      <a:rPr lang="en-GB" sz="1200" b="0" i="1" dirty="0" smtClean="0">
                        <a:solidFill>
                          <a:srgbClr val="0070C0"/>
                        </a:solidFill>
                        <a:latin typeface="Cambria Math" panose="02040503050406030204" pitchFamily="18" charset="0"/>
                      </a:rPr>
                      <m:t>=0</m:t>
                    </m:r>
                  </m:oMath>
                </a14:m>
                <a:endParaRPr lang="en-GB" sz="1200" dirty="0">
                  <a:solidFill>
                    <a:srgbClr val="0070C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579710" y="4361280"/>
                <a:ext cx="713690"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122071" y="4366698"/>
                <a:ext cx="713690" cy="369332"/>
              </a:xfrm>
              <a:prstGeom prst="rect">
                <a:avLst/>
              </a:prstGeom>
              <a:noFill/>
            </p:spPr>
            <p:txBody>
              <a:bodyPr wrap="square" rtlCol="0">
                <a:spAutoFit/>
              </a:bodyPr>
              <a:lstStyle/>
              <a:p>
                <a:r>
                  <a:rPr lang="en-GB" dirty="0">
                    <a:solidFill>
                      <a:srgbClr val="0070C0"/>
                    </a:solidFill>
                  </a:rPr>
                  <a:t> </a:t>
                </a:r>
                <a14:m>
                  <m:oMath xmlns:m="http://schemas.openxmlformats.org/officeDocument/2006/math">
                    <m:f>
                      <m:fPr>
                        <m:ctrlPr>
                          <a:rPr lang="en-GB" sz="1200" i="1" dirty="0" smtClean="0">
                            <a:solidFill>
                              <a:srgbClr val="0070C0"/>
                            </a:solidFill>
                            <a:latin typeface="Cambria Math" panose="02040503050406030204" pitchFamily="18" charset="0"/>
                          </a:rPr>
                        </m:ctrlPr>
                      </m:fPr>
                      <m:num>
                        <m:r>
                          <a:rPr lang="en-GB" sz="1200" b="0" i="1" smtClean="0">
                            <a:solidFill>
                              <a:srgbClr val="0070C0"/>
                            </a:solidFill>
                            <a:latin typeface="Cambria Math" panose="02040503050406030204" pitchFamily="18" charset="0"/>
                          </a:rPr>
                          <m:t>𝑑𝑌</m:t>
                        </m:r>
                      </m:num>
                      <m:den>
                        <m:r>
                          <a:rPr lang="en-GB" sz="1200" b="0" i="1" smtClean="0">
                            <a:solidFill>
                              <a:srgbClr val="0070C0"/>
                            </a:solidFill>
                            <a:latin typeface="Cambria Math" panose="02040503050406030204" pitchFamily="18" charset="0"/>
                          </a:rPr>
                          <m:t>𝑑𝑖</m:t>
                        </m:r>
                      </m:den>
                    </m:f>
                    <m:r>
                      <a:rPr lang="en-GB" sz="1200" b="0" i="1" dirty="0" smtClean="0">
                        <a:solidFill>
                          <a:srgbClr val="0070C0"/>
                        </a:solidFill>
                        <a:latin typeface="Cambria Math" panose="02040503050406030204" pitchFamily="18" charset="0"/>
                      </a:rPr>
                      <m:t>=0</m:t>
                    </m:r>
                  </m:oMath>
                </a14:m>
                <a:endParaRPr lang="en-GB" sz="1200"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122071" y="4366698"/>
                <a:ext cx="713690" cy="36933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0633944" y="4372116"/>
                <a:ext cx="713690" cy="369332"/>
              </a:xfrm>
              <a:prstGeom prst="rect">
                <a:avLst/>
              </a:prstGeom>
              <a:noFill/>
            </p:spPr>
            <p:txBody>
              <a:bodyPr wrap="square" rtlCol="0">
                <a:spAutoFit/>
              </a:bodyPr>
              <a:lstStyle/>
              <a:p>
                <a:r>
                  <a:rPr lang="en-GB" dirty="0">
                    <a:solidFill>
                      <a:srgbClr val="0070C0"/>
                    </a:solidFill>
                  </a:rPr>
                  <a:t> </a:t>
                </a:r>
                <a14:m>
                  <m:oMath xmlns:m="http://schemas.openxmlformats.org/officeDocument/2006/math">
                    <m:f>
                      <m:fPr>
                        <m:ctrlPr>
                          <a:rPr lang="en-GB" sz="1200" i="1" dirty="0" smtClean="0">
                            <a:solidFill>
                              <a:srgbClr val="0070C0"/>
                            </a:solidFill>
                            <a:latin typeface="Cambria Math" panose="02040503050406030204" pitchFamily="18" charset="0"/>
                          </a:rPr>
                        </m:ctrlPr>
                      </m:fPr>
                      <m:num>
                        <m:r>
                          <a:rPr lang="en-GB" sz="1200" b="0" i="1" smtClean="0">
                            <a:solidFill>
                              <a:srgbClr val="0070C0"/>
                            </a:solidFill>
                            <a:latin typeface="Cambria Math" panose="02040503050406030204" pitchFamily="18" charset="0"/>
                          </a:rPr>
                          <m:t>𝑑𝑌</m:t>
                        </m:r>
                      </m:num>
                      <m:den>
                        <m:r>
                          <a:rPr lang="en-GB" sz="1200" b="0" i="1" smtClean="0">
                            <a:solidFill>
                              <a:srgbClr val="0070C0"/>
                            </a:solidFill>
                            <a:latin typeface="Cambria Math" panose="02040503050406030204" pitchFamily="18" charset="0"/>
                          </a:rPr>
                          <m:t>𝑑𝑖</m:t>
                        </m:r>
                      </m:den>
                    </m:f>
                    <m:r>
                      <a:rPr lang="en-GB" sz="1200" b="0" i="1" dirty="0" smtClean="0">
                        <a:solidFill>
                          <a:srgbClr val="0070C0"/>
                        </a:solidFill>
                        <a:latin typeface="Cambria Math" panose="02040503050406030204" pitchFamily="18" charset="0"/>
                      </a:rPr>
                      <m:t>=0</m:t>
                    </m:r>
                  </m:oMath>
                </a14:m>
                <a:endParaRPr lang="en-GB" sz="1200" dirty="0">
                  <a:solidFill>
                    <a:srgbClr val="0070C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0633944" y="4372116"/>
                <a:ext cx="713690"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171252" y="3114911"/>
                <a:ext cx="713690" cy="369332"/>
              </a:xfrm>
              <a:prstGeom prst="rect">
                <a:avLst/>
              </a:prstGeom>
              <a:noFill/>
            </p:spPr>
            <p:txBody>
              <a:bodyPr wrap="square" rtlCol="0">
                <a:spAutoFit/>
              </a:bodyPr>
              <a:lstStyle/>
              <a:p>
                <a:r>
                  <a:rPr lang="en-GB" dirty="0">
                    <a:solidFill>
                      <a:srgbClr val="0070C0"/>
                    </a:solidFill>
                  </a:rPr>
                  <a:t> </a:t>
                </a:r>
                <a14:m>
                  <m:oMath xmlns:m="http://schemas.openxmlformats.org/officeDocument/2006/math">
                    <m:f>
                      <m:fPr>
                        <m:ctrlPr>
                          <a:rPr lang="en-GB" sz="1200" i="1" dirty="0" smtClean="0">
                            <a:solidFill>
                              <a:srgbClr val="0070C0"/>
                            </a:solidFill>
                            <a:latin typeface="Cambria Math" panose="02040503050406030204" pitchFamily="18" charset="0"/>
                          </a:rPr>
                        </m:ctrlPr>
                      </m:fPr>
                      <m:num>
                        <m:r>
                          <a:rPr lang="en-GB" sz="1200" b="0" i="1" smtClean="0">
                            <a:solidFill>
                              <a:srgbClr val="0070C0"/>
                            </a:solidFill>
                            <a:latin typeface="Cambria Math" panose="02040503050406030204" pitchFamily="18" charset="0"/>
                          </a:rPr>
                          <m:t>𝑑𝑋</m:t>
                        </m:r>
                      </m:num>
                      <m:den>
                        <m:r>
                          <a:rPr lang="en-GB" sz="1200" b="0" i="1" smtClean="0">
                            <a:solidFill>
                              <a:srgbClr val="0070C0"/>
                            </a:solidFill>
                            <a:latin typeface="Cambria Math" panose="02040503050406030204" pitchFamily="18" charset="0"/>
                          </a:rPr>
                          <m:t>𝑑𝑖</m:t>
                        </m:r>
                      </m:den>
                    </m:f>
                    <m:r>
                      <a:rPr lang="en-GB" sz="1200" b="0" i="1" dirty="0" smtClean="0">
                        <a:solidFill>
                          <a:srgbClr val="0070C0"/>
                        </a:solidFill>
                        <a:latin typeface="Cambria Math" panose="02040503050406030204" pitchFamily="18" charset="0"/>
                      </a:rPr>
                      <m:t>=0</m:t>
                    </m:r>
                  </m:oMath>
                </a14:m>
                <a:endParaRPr lang="en-GB" sz="1200" dirty="0">
                  <a:solidFill>
                    <a:srgbClr val="0070C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171252" y="3114911"/>
                <a:ext cx="713690" cy="36933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171252" y="2610911"/>
                <a:ext cx="713690" cy="369332"/>
              </a:xfrm>
              <a:prstGeom prst="rect">
                <a:avLst/>
              </a:prstGeom>
              <a:noFill/>
            </p:spPr>
            <p:txBody>
              <a:bodyPr wrap="square" rtlCol="0">
                <a:spAutoFit/>
              </a:bodyPr>
              <a:lstStyle/>
              <a:p>
                <a:r>
                  <a:rPr lang="en-GB" dirty="0">
                    <a:solidFill>
                      <a:srgbClr val="0070C0"/>
                    </a:solidFill>
                  </a:rPr>
                  <a:t> </a:t>
                </a:r>
                <a14:m>
                  <m:oMath xmlns:m="http://schemas.openxmlformats.org/officeDocument/2006/math">
                    <m:f>
                      <m:fPr>
                        <m:ctrlPr>
                          <a:rPr lang="en-GB" sz="1200" i="1" dirty="0" smtClean="0">
                            <a:solidFill>
                              <a:srgbClr val="0070C0"/>
                            </a:solidFill>
                            <a:latin typeface="Cambria Math" panose="02040503050406030204" pitchFamily="18" charset="0"/>
                          </a:rPr>
                        </m:ctrlPr>
                      </m:fPr>
                      <m:num>
                        <m:r>
                          <a:rPr lang="en-GB" sz="1200" b="0" i="1" smtClean="0">
                            <a:solidFill>
                              <a:srgbClr val="0070C0"/>
                            </a:solidFill>
                            <a:latin typeface="Cambria Math" panose="02040503050406030204" pitchFamily="18" charset="0"/>
                          </a:rPr>
                          <m:t>𝑑𝑋</m:t>
                        </m:r>
                      </m:num>
                      <m:den>
                        <m:r>
                          <a:rPr lang="en-GB" sz="1200" b="0" i="1" smtClean="0">
                            <a:solidFill>
                              <a:srgbClr val="0070C0"/>
                            </a:solidFill>
                            <a:latin typeface="Cambria Math" panose="02040503050406030204" pitchFamily="18" charset="0"/>
                          </a:rPr>
                          <m:t>𝑑𝑖</m:t>
                        </m:r>
                      </m:den>
                    </m:f>
                    <m:r>
                      <a:rPr lang="en-GB" sz="1200" b="0" i="1" dirty="0" smtClean="0">
                        <a:solidFill>
                          <a:srgbClr val="0070C0"/>
                        </a:solidFill>
                        <a:latin typeface="Cambria Math" panose="02040503050406030204" pitchFamily="18" charset="0"/>
                      </a:rPr>
                      <m:t>=0</m:t>
                    </m:r>
                  </m:oMath>
                </a14:m>
                <a:endParaRPr lang="en-GB" sz="1200" dirty="0">
                  <a:solidFill>
                    <a:srgbClr val="0070C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171252" y="2610911"/>
                <a:ext cx="713690"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171252" y="2103128"/>
                <a:ext cx="713690" cy="369332"/>
              </a:xfrm>
              <a:prstGeom prst="rect">
                <a:avLst/>
              </a:prstGeom>
              <a:noFill/>
            </p:spPr>
            <p:txBody>
              <a:bodyPr wrap="square" rtlCol="0">
                <a:spAutoFit/>
              </a:bodyPr>
              <a:lstStyle/>
              <a:p>
                <a:r>
                  <a:rPr lang="en-GB" dirty="0">
                    <a:solidFill>
                      <a:srgbClr val="0070C0"/>
                    </a:solidFill>
                  </a:rPr>
                  <a:t> </a:t>
                </a:r>
                <a14:m>
                  <m:oMath xmlns:m="http://schemas.openxmlformats.org/officeDocument/2006/math">
                    <m:f>
                      <m:fPr>
                        <m:ctrlPr>
                          <a:rPr lang="en-GB" sz="1200" i="1" dirty="0" smtClean="0">
                            <a:solidFill>
                              <a:srgbClr val="0070C0"/>
                            </a:solidFill>
                            <a:latin typeface="Cambria Math" panose="02040503050406030204" pitchFamily="18" charset="0"/>
                          </a:rPr>
                        </m:ctrlPr>
                      </m:fPr>
                      <m:num>
                        <m:r>
                          <a:rPr lang="en-GB" sz="1200" b="0" i="1" smtClean="0">
                            <a:solidFill>
                              <a:srgbClr val="0070C0"/>
                            </a:solidFill>
                            <a:latin typeface="Cambria Math" panose="02040503050406030204" pitchFamily="18" charset="0"/>
                          </a:rPr>
                          <m:t>𝑑𝑋</m:t>
                        </m:r>
                      </m:num>
                      <m:den>
                        <m:r>
                          <a:rPr lang="en-GB" sz="1200" b="0" i="1" smtClean="0">
                            <a:solidFill>
                              <a:srgbClr val="0070C0"/>
                            </a:solidFill>
                            <a:latin typeface="Cambria Math" panose="02040503050406030204" pitchFamily="18" charset="0"/>
                          </a:rPr>
                          <m:t>𝑑𝑖</m:t>
                        </m:r>
                      </m:den>
                    </m:f>
                    <m:r>
                      <a:rPr lang="en-GB" sz="1200" b="0" i="1" dirty="0" smtClean="0">
                        <a:solidFill>
                          <a:srgbClr val="0070C0"/>
                        </a:solidFill>
                        <a:latin typeface="Cambria Math" panose="02040503050406030204" pitchFamily="18" charset="0"/>
                      </a:rPr>
                      <m:t>=0</m:t>
                    </m:r>
                  </m:oMath>
                </a14:m>
                <a:endParaRPr lang="en-GB" sz="1200" dirty="0">
                  <a:solidFill>
                    <a:srgbClr val="0070C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171252" y="2103128"/>
                <a:ext cx="713690" cy="36933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171252" y="1595046"/>
                <a:ext cx="713690" cy="369332"/>
              </a:xfrm>
              <a:prstGeom prst="rect">
                <a:avLst/>
              </a:prstGeom>
              <a:noFill/>
            </p:spPr>
            <p:txBody>
              <a:bodyPr wrap="square" rtlCol="0">
                <a:spAutoFit/>
              </a:bodyPr>
              <a:lstStyle/>
              <a:p>
                <a:r>
                  <a:rPr lang="en-GB" dirty="0">
                    <a:solidFill>
                      <a:srgbClr val="0070C0"/>
                    </a:solidFill>
                  </a:rPr>
                  <a:t> </a:t>
                </a:r>
                <a14:m>
                  <m:oMath xmlns:m="http://schemas.openxmlformats.org/officeDocument/2006/math">
                    <m:f>
                      <m:fPr>
                        <m:ctrlPr>
                          <a:rPr lang="en-GB" sz="1200" i="1" dirty="0" smtClean="0">
                            <a:solidFill>
                              <a:srgbClr val="0070C0"/>
                            </a:solidFill>
                            <a:latin typeface="Cambria Math" panose="02040503050406030204" pitchFamily="18" charset="0"/>
                          </a:rPr>
                        </m:ctrlPr>
                      </m:fPr>
                      <m:num>
                        <m:r>
                          <a:rPr lang="en-GB" sz="1200" b="0" i="1" smtClean="0">
                            <a:solidFill>
                              <a:srgbClr val="0070C0"/>
                            </a:solidFill>
                            <a:latin typeface="Cambria Math" panose="02040503050406030204" pitchFamily="18" charset="0"/>
                          </a:rPr>
                          <m:t>𝑑𝑋</m:t>
                        </m:r>
                      </m:num>
                      <m:den>
                        <m:r>
                          <a:rPr lang="en-GB" sz="1200" b="0" i="1" smtClean="0">
                            <a:solidFill>
                              <a:srgbClr val="0070C0"/>
                            </a:solidFill>
                            <a:latin typeface="Cambria Math" panose="02040503050406030204" pitchFamily="18" charset="0"/>
                          </a:rPr>
                          <m:t>𝑑𝑖</m:t>
                        </m:r>
                      </m:den>
                    </m:f>
                    <m:r>
                      <a:rPr lang="en-GB" sz="1200" b="0" i="1" dirty="0" smtClean="0">
                        <a:solidFill>
                          <a:srgbClr val="0070C0"/>
                        </a:solidFill>
                        <a:latin typeface="Cambria Math" panose="02040503050406030204" pitchFamily="18" charset="0"/>
                      </a:rPr>
                      <m:t>=0</m:t>
                    </m:r>
                  </m:oMath>
                </a14:m>
                <a:endParaRPr lang="en-GB" sz="1200" dirty="0">
                  <a:solidFill>
                    <a:srgbClr val="0070C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171252" y="1595046"/>
                <a:ext cx="713690" cy="369332"/>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0973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EEBC-D70F-AA46-90F9-5AD8F000FA3A}"/>
              </a:ext>
            </a:extLst>
          </p:cNvPr>
          <p:cNvSpPr>
            <a:spLocks noGrp="1"/>
          </p:cNvSpPr>
          <p:nvPr>
            <p:ph type="ctrTitle"/>
          </p:nvPr>
        </p:nvSpPr>
        <p:spPr/>
        <p:txBody>
          <a:bodyPr/>
          <a:lstStyle/>
          <a:p>
            <a:r>
              <a:rPr lang="en-GB" dirty="0"/>
              <a:t>Thanks for Listening!</a:t>
            </a:r>
          </a:p>
        </p:txBody>
      </p:sp>
      <p:sp>
        <p:nvSpPr>
          <p:cNvPr id="3" name="Subtitle 2">
            <a:extLst>
              <a:ext uri="{FF2B5EF4-FFF2-40B4-BE49-F238E27FC236}">
                <a16:creationId xmlns:a16="http://schemas.microsoft.com/office/drawing/2014/main" id="{1C628D79-26F3-414C-BC30-2001BC77FC7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85338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D162-E317-4A32-9193-81AD05E19BBE}"/>
              </a:ext>
            </a:extLst>
          </p:cNvPr>
          <p:cNvSpPr>
            <a:spLocks noGrp="1"/>
          </p:cNvSpPr>
          <p:nvPr>
            <p:ph type="title"/>
          </p:nvPr>
        </p:nvSpPr>
        <p:spPr/>
        <p:txBody>
          <a:bodyPr/>
          <a:lstStyle/>
          <a:p>
            <a:r>
              <a:rPr lang="en-GB" dirty="0"/>
              <a:t>Project Plan (second half)</a:t>
            </a:r>
          </a:p>
        </p:txBody>
      </p:sp>
      <p:sp>
        <p:nvSpPr>
          <p:cNvPr id="3" name="Content Placeholder 2">
            <a:extLst>
              <a:ext uri="{FF2B5EF4-FFF2-40B4-BE49-F238E27FC236}">
                <a16:creationId xmlns:a16="http://schemas.microsoft.com/office/drawing/2014/main" id="{7412CD13-0874-4283-8AC1-057E5C8A7C1E}"/>
              </a:ext>
            </a:extLst>
          </p:cNvPr>
          <p:cNvSpPr>
            <a:spLocks noGrp="1"/>
          </p:cNvSpPr>
          <p:nvPr>
            <p:ph idx="1"/>
          </p:nvPr>
        </p:nvSpPr>
        <p:spPr/>
        <p:txBody>
          <a:bodyPr/>
          <a:lstStyle/>
          <a:p>
            <a:pPr marL="0" indent="0">
              <a:buNone/>
            </a:pP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21280"/>
            <a:ext cx="10058400" cy="1576039"/>
          </a:xfrm>
          <a:prstGeom prst="rect">
            <a:avLst/>
          </a:prstGeom>
        </p:spPr>
      </p:pic>
    </p:spTree>
    <p:extLst>
      <p:ext uri="{BB962C8B-B14F-4D97-AF65-F5344CB8AC3E}">
        <p14:creationId xmlns:p14="http://schemas.microsoft.com/office/powerpoint/2010/main" val="4030439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6B2C-EDA7-4402-8CD9-2F36FC5E0867}"/>
              </a:ext>
            </a:extLst>
          </p:cNvPr>
          <p:cNvSpPr>
            <a:spLocks noGrp="1"/>
          </p:cNvSpPr>
          <p:nvPr>
            <p:ph type="title"/>
          </p:nvPr>
        </p:nvSpPr>
        <p:spPr/>
        <p:txBody>
          <a:bodyPr/>
          <a:lstStyle/>
          <a:p>
            <a:r>
              <a:rPr lang="en-GB" dirty="0"/>
              <a:t>Genetic Algorithm (GA)</a:t>
            </a:r>
          </a:p>
        </p:txBody>
      </p:sp>
      <p:sp>
        <p:nvSpPr>
          <p:cNvPr id="3" name="Content Placeholder 2">
            <a:extLst>
              <a:ext uri="{FF2B5EF4-FFF2-40B4-BE49-F238E27FC236}">
                <a16:creationId xmlns:a16="http://schemas.microsoft.com/office/drawing/2014/main" id="{48FF57A8-88AD-4F7D-B96D-F4F95F543C10}"/>
              </a:ext>
            </a:extLst>
          </p:cNvPr>
          <p:cNvSpPr>
            <a:spLocks noGrp="1"/>
          </p:cNvSpPr>
          <p:nvPr>
            <p:ph idx="1"/>
          </p:nvPr>
        </p:nvSpPr>
        <p:spPr/>
        <p:txBody>
          <a:bodyPr/>
          <a:lstStyle/>
          <a:p>
            <a:pPr>
              <a:lnSpc>
                <a:spcPct val="150000"/>
              </a:lnSpc>
            </a:pPr>
            <a:r>
              <a:rPr lang="en-GB" dirty="0"/>
              <a:t>Had difficulty tuning the physical system by hand</a:t>
            </a:r>
          </a:p>
          <a:p>
            <a:pPr lvl="1">
              <a:lnSpc>
                <a:spcPct val="150000"/>
              </a:lnSpc>
            </a:pPr>
            <a:r>
              <a:rPr lang="en-GB" dirty="0"/>
              <a:t>Tried Ziegler-Nichols and intuitive tuning without success</a:t>
            </a:r>
          </a:p>
          <a:p>
            <a:pPr>
              <a:lnSpc>
                <a:spcPct val="150000"/>
              </a:lnSpc>
            </a:pPr>
            <a:r>
              <a:rPr lang="en-GB" dirty="0"/>
              <a:t>Designed a genetic algorithm for automatically tuning the physical system</a:t>
            </a:r>
          </a:p>
        </p:txBody>
      </p:sp>
      <p:pic>
        <p:nvPicPr>
          <p:cNvPr id="8" name="Picture 7">
            <a:extLst>
              <a:ext uri="{FF2B5EF4-FFF2-40B4-BE49-F238E27FC236}">
                <a16:creationId xmlns:a16="http://schemas.microsoft.com/office/drawing/2014/main" id="{D2844273-D99B-45E0-B4CD-57AEA35D2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291" y="23052"/>
            <a:ext cx="8346318" cy="6031103"/>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7902"/>
          <a:stretch/>
        </p:blipFill>
        <p:spPr>
          <a:xfrm>
            <a:off x="2117920" y="2600908"/>
            <a:ext cx="7719060" cy="345324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7710" y="4327531"/>
            <a:ext cx="3459480" cy="1219200"/>
          </a:xfrm>
          <a:prstGeom prst="rect">
            <a:avLst/>
          </a:prstGeom>
        </p:spPr>
      </p:pic>
    </p:spTree>
    <p:extLst>
      <p:ext uri="{BB962C8B-B14F-4D97-AF65-F5344CB8AC3E}">
        <p14:creationId xmlns:p14="http://schemas.microsoft.com/office/powerpoint/2010/main" val="41534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B30E-61B3-4586-BE96-DADC0F30F353}"/>
              </a:ext>
            </a:extLst>
          </p:cNvPr>
          <p:cNvSpPr>
            <a:spLocks noGrp="1"/>
          </p:cNvSpPr>
          <p:nvPr>
            <p:ph type="title"/>
          </p:nvPr>
        </p:nvSpPr>
        <p:spPr/>
        <p:txBody>
          <a:bodyPr/>
          <a:lstStyle/>
          <a:p>
            <a:r>
              <a:rPr lang="en-GB" dirty="0"/>
              <a:t>Genetic Algorithm (GA)</a:t>
            </a:r>
          </a:p>
        </p:txBody>
      </p:sp>
      <p:pic>
        <p:nvPicPr>
          <p:cNvPr id="4" name="Content Placeholder 3" descr="https://lh6.googleusercontent.com/Fxyod9Iz_PqUR06h7kgqHb41gDf7hDEgc-q7b1cbgIIBt8bUrxnpmcxED3LNzuCACTzAIzWvGwx9qDYPz2IzgVsLj52j3FyTpS7c4HcLupZvDWUanP3DxX89IIXofKw4fA">
            <a:extLst>
              <a:ext uri="{FF2B5EF4-FFF2-40B4-BE49-F238E27FC236}">
                <a16:creationId xmlns:a16="http://schemas.microsoft.com/office/drawing/2014/main" id="{5C5D3F20-EF59-46F8-8A7B-732BD9D8FCFA}"/>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t="20752"/>
          <a:stretch/>
        </p:blipFill>
        <p:spPr bwMode="auto">
          <a:xfrm>
            <a:off x="630667" y="1286883"/>
            <a:ext cx="10930666" cy="4284234"/>
          </a:xfrm>
          <a:prstGeom prst="rect">
            <a:avLst/>
          </a:prstGeom>
          <a:noFill/>
          <a:ln>
            <a:noFill/>
          </a:ln>
        </p:spPr>
      </p:pic>
    </p:spTree>
    <p:extLst>
      <p:ext uri="{BB962C8B-B14F-4D97-AF65-F5344CB8AC3E}">
        <p14:creationId xmlns:p14="http://schemas.microsoft.com/office/powerpoint/2010/main" val="214155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6D7E-7B88-9946-A2C6-4D0B1028E98B}"/>
              </a:ext>
            </a:extLst>
          </p:cNvPr>
          <p:cNvSpPr>
            <a:spLocks noGrp="1"/>
          </p:cNvSpPr>
          <p:nvPr>
            <p:ph type="ctrTitle"/>
          </p:nvPr>
        </p:nvSpPr>
        <p:spPr/>
        <p:txBody>
          <a:bodyPr/>
          <a:lstStyle/>
          <a:p>
            <a:r>
              <a:rPr lang="en-US" dirty="0"/>
              <a:t>Sensors</a:t>
            </a:r>
          </a:p>
        </p:txBody>
      </p:sp>
      <p:sp>
        <p:nvSpPr>
          <p:cNvPr id="3" name="Subtitle 2">
            <a:extLst>
              <a:ext uri="{FF2B5EF4-FFF2-40B4-BE49-F238E27FC236}">
                <a16:creationId xmlns:a16="http://schemas.microsoft.com/office/drawing/2014/main" id="{8E1CE542-05BA-D940-BE64-A53FB2C8023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000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2052-0B9E-054C-83F3-00B77770B8FF}"/>
              </a:ext>
            </a:extLst>
          </p:cNvPr>
          <p:cNvSpPr>
            <a:spLocks noGrp="1"/>
          </p:cNvSpPr>
          <p:nvPr>
            <p:ph type="title"/>
          </p:nvPr>
        </p:nvSpPr>
        <p:spPr/>
        <p:txBody>
          <a:bodyPr/>
          <a:lstStyle/>
          <a:p>
            <a:r>
              <a:rPr lang="en-US" dirty="0"/>
              <a:t>CCD</a:t>
            </a:r>
          </a:p>
        </p:txBody>
      </p:sp>
      <p:sp>
        <p:nvSpPr>
          <p:cNvPr id="3" name="Content Placeholder 2">
            <a:extLst>
              <a:ext uri="{FF2B5EF4-FFF2-40B4-BE49-F238E27FC236}">
                <a16:creationId xmlns:a16="http://schemas.microsoft.com/office/drawing/2014/main" id="{C9DA1427-1EA4-0448-8F8B-3935D292B37C}"/>
              </a:ext>
            </a:extLst>
          </p:cNvPr>
          <p:cNvSpPr>
            <a:spLocks noGrp="1"/>
          </p:cNvSpPr>
          <p:nvPr>
            <p:ph idx="1"/>
          </p:nvPr>
        </p:nvSpPr>
        <p:spPr/>
        <p:txBody>
          <a:bodyPr anchor="t"/>
          <a:lstStyle/>
          <a:p>
            <a:pPr>
              <a:lnSpc>
                <a:spcPct val="150000"/>
              </a:lnSpc>
            </a:pPr>
            <a:r>
              <a:rPr lang="en-US" dirty="0"/>
              <a:t>Potentially best option</a:t>
            </a:r>
          </a:p>
          <a:p>
            <a:pPr>
              <a:lnSpc>
                <a:spcPct val="150000"/>
              </a:lnSpc>
            </a:pPr>
            <a:r>
              <a:rPr lang="en-US" dirty="0"/>
              <a:t>Expensive</a:t>
            </a:r>
          </a:p>
          <a:p>
            <a:pPr>
              <a:lnSpc>
                <a:spcPct val="150000"/>
              </a:lnSpc>
            </a:pPr>
            <a:r>
              <a:rPr lang="en-US" dirty="0"/>
              <a:t>High overhead in implementation</a:t>
            </a:r>
          </a:p>
        </p:txBody>
      </p:sp>
      <p:pic>
        <p:nvPicPr>
          <p:cNvPr id="4" name="Content Placeholder 4">
            <a:extLst>
              <a:ext uri="{FF2B5EF4-FFF2-40B4-BE49-F238E27FC236}">
                <a16:creationId xmlns:a16="http://schemas.microsoft.com/office/drawing/2014/main" id="{25A0F535-B795-B442-BDF7-94B859EFE2D1}"/>
              </a:ext>
            </a:extLst>
          </p:cNvPr>
          <p:cNvPicPr>
            <a:picLocks noChangeAspect="1"/>
          </p:cNvPicPr>
          <p:nvPr/>
        </p:nvPicPr>
        <p:blipFill>
          <a:blip r:embed="rId2"/>
          <a:stretch>
            <a:fillRect/>
          </a:stretch>
        </p:blipFill>
        <p:spPr>
          <a:xfrm>
            <a:off x="8204886" y="1396999"/>
            <a:ext cx="2675711" cy="2365269"/>
          </a:xfrm>
          <a:prstGeom prst="rect">
            <a:avLst/>
          </a:prstGeom>
        </p:spPr>
      </p:pic>
    </p:spTree>
    <p:extLst>
      <p:ext uri="{BB962C8B-B14F-4D97-AF65-F5344CB8AC3E}">
        <p14:creationId xmlns:p14="http://schemas.microsoft.com/office/powerpoint/2010/main" val="1306283972"/>
      </p:ext>
    </p:extLst>
  </p:cSld>
  <p:clrMapOvr>
    <a:masterClrMapping/>
  </p:clrMapOvr>
</p:sld>
</file>

<file path=ppt/theme/theme1.xml><?xml version="1.0" encoding="utf-8"?>
<a:theme xmlns:a="http://schemas.openxmlformats.org/drawingml/2006/main" name="Theme1">
  <a:themeElements>
    <a:clrScheme name="Saved SoE Theme Colours">
      <a:dk1>
        <a:sysClr val="windowText" lastClr="000000"/>
      </a:dk1>
      <a:lt1>
        <a:sysClr val="window" lastClr="FFFFFF"/>
      </a:lt1>
      <a:dk2>
        <a:srgbClr val="44546A"/>
      </a:dk2>
      <a:lt2>
        <a:srgbClr val="E7E6E6"/>
      </a:lt2>
      <a:accent1>
        <a:srgbClr val="004631"/>
      </a:accent1>
      <a:accent2>
        <a:srgbClr val="457E81"/>
      </a:accent2>
      <a:accent3>
        <a:srgbClr val="9C9A00"/>
      </a:accent3>
      <a:accent4>
        <a:srgbClr val="F4AA00"/>
      </a:accent4>
      <a:accent5>
        <a:srgbClr val="C2D3DF"/>
      </a:accent5>
      <a:accent6>
        <a:srgbClr val="000000"/>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09606193-C906-4601-8C14-DF70AC67F25B}" vid="{2D1122C1-CFD4-4D2E-996F-72DD665916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228</TotalTime>
  <Words>2213</Words>
  <Application>Microsoft Office PowerPoint</Application>
  <PresentationFormat>Widescreen</PresentationFormat>
  <Paragraphs>298</Paragraphs>
  <Slides>46</Slides>
  <Notes>14</Notes>
  <HiddenSlides>0</HiddenSlides>
  <MMClips>3</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Theme1</vt:lpstr>
      <vt:lpstr>Controlled Electromagnetic Levitation  in Multiple Dimensions</vt:lpstr>
      <vt:lpstr>Recap from last time…</vt:lpstr>
      <vt:lpstr>Project Goals (second half)</vt:lpstr>
      <vt:lpstr>Allocated Tasks (second half)</vt:lpstr>
      <vt:lpstr>Project Plan (second half)</vt:lpstr>
      <vt:lpstr>Genetic Algorithm (GA)</vt:lpstr>
      <vt:lpstr>Genetic Algorithm (GA)</vt:lpstr>
      <vt:lpstr>Sensors</vt:lpstr>
      <vt:lpstr>CCD</vt:lpstr>
      <vt:lpstr>Important factors for sensors</vt:lpstr>
      <vt:lpstr>Which sensor to choose</vt:lpstr>
      <vt:lpstr>Linearising analogue sensor</vt:lpstr>
      <vt:lpstr>Filtering Noise</vt:lpstr>
      <vt:lpstr>Shielding </vt:lpstr>
      <vt:lpstr>Thermal Considerations</vt:lpstr>
      <vt:lpstr>Using Lasers as Sensors</vt:lpstr>
      <vt:lpstr>Concept</vt:lpstr>
      <vt:lpstr>Geometry</vt:lpstr>
      <vt:lpstr>Electronics</vt:lpstr>
      <vt:lpstr>Future Work</vt:lpstr>
      <vt:lpstr>Transfer Function for 2D</vt:lpstr>
      <vt:lpstr>From 1D to 2D</vt:lpstr>
      <vt:lpstr>Assumptions</vt:lpstr>
      <vt:lpstr>Magnetic Force Calculation</vt:lpstr>
      <vt:lpstr>Balance the force</vt:lpstr>
      <vt:lpstr>Separate the Movement to Two Steps</vt:lpstr>
      <vt:lpstr>Vertical Movement</vt:lpstr>
      <vt:lpstr>Vertical Movement</vt:lpstr>
      <vt:lpstr>Vertical Movement</vt:lpstr>
      <vt:lpstr>Horizontal Movement</vt:lpstr>
      <vt:lpstr>Horizontal Movement</vt:lpstr>
      <vt:lpstr>Coefficients Assumptions</vt:lpstr>
      <vt:lpstr>2D Control Strategy</vt:lpstr>
      <vt:lpstr>From 1D to 2D: Control Strategy</vt:lpstr>
      <vt:lpstr>PowerPoint Presentation</vt:lpstr>
      <vt:lpstr>Lead-Lag Compensator</vt:lpstr>
      <vt:lpstr>PowerPoint Presentation</vt:lpstr>
      <vt:lpstr>PowerPoint Presentation</vt:lpstr>
      <vt:lpstr>Lead-Lag compensator</vt:lpstr>
      <vt:lpstr>PowerPoint Presentation</vt:lpstr>
      <vt:lpstr>PowerPoint Presentation</vt:lpstr>
      <vt:lpstr>PowerPoint Presentation</vt:lpstr>
      <vt:lpstr>PowerPoint Presentation</vt:lpstr>
      <vt:lpstr>Future Plans – 1D Physical System</vt:lpstr>
      <vt:lpstr>Future Plans – Multiple Dimensions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Electromagnetic Levitation in Multiple Dimensions</dc:title>
  <dc:creator>XUE Yidan</dc:creator>
  <cp:lastModifiedBy>RAHME Maurice</cp:lastModifiedBy>
  <cp:revision>93</cp:revision>
  <dcterms:created xsi:type="dcterms:W3CDTF">2018-11-26T22:08:01Z</dcterms:created>
  <dcterms:modified xsi:type="dcterms:W3CDTF">2019-09-22T14:09:40Z</dcterms:modified>
</cp:coreProperties>
</file>